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4"/>
  </p:sldMasterIdLst>
  <p:notesMasterIdLst>
    <p:notesMasterId r:id="rId21"/>
  </p:notesMasterIdLst>
  <p:sldIdLst>
    <p:sldId id="278" r:id="rId5"/>
    <p:sldId id="291" r:id="rId6"/>
    <p:sldId id="292" r:id="rId7"/>
    <p:sldId id="289" r:id="rId8"/>
    <p:sldId id="293" r:id="rId9"/>
    <p:sldId id="288" r:id="rId10"/>
    <p:sldId id="280" r:id="rId11"/>
    <p:sldId id="279" r:id="rId12"/>
    <p:sldId id="295" r:id="rId13"/>
    <p:sldId id="296" r:id="rId14"/>
    <p:sldId id="297" r:id="rId15"/>
    <p:sldId id="281" r:id="rId16"/>
    <p:sldId id="282" r:id="rId17"/>
    <p:sldId id="283" r:id="rId18"/>
    <p:sldId id="284" r:id="rId19"/>
    <p:sldId id="28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52" autoAdjust="0"/>
    <p:restoredTop sz="85391" autoAdjust="0"/>
  </p:normalViewPr>
  <p:slideViewPr>
    <p:cSldViewPr snapToGrid="0">
      <p:cViewPr varScale="1">
        <p:scale>
          <a:sx n="93" d="100"/>
          <a:sy n="93" d="100"/>
        </p:scale>
        <p:origin x="135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image" Target="../media/image9.jpg"/><Relationship Id="rId4" Type="http://schemas.openxmlformats.org/officeDocument/2006/relationships/image" Target="../media/image12.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image" Target="../media/image9.jpg"/><Relationship Id="rId4" Type="http://schemas.openxmlformats.org/officeDocument/2006/relationships/image" Target="../media/image12.jp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DA4E2C-6D98-4D22-839E-1552CE787DD5}" type="doc">
      <dgm:prSet loTypeId="urn:microsoft.com/office/officeart/2018/5/layout/IconCircle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3B02BA74-8ADC-415F-B98E-C899C3DD5023}">
      <dgm:prSet/>
      <dgm:spPr/>
      <dgm:t>
        <a:bodyPr/>
        <a:lstStyle/>
        <a:p>
          <a:pPr>
            <a:defRPr cap="all"/>
          </a:pPr>
          <a:r>
            <a:rPr lang="en-US"/>
            <a:t>Learning objectives</a:t>
          </a:r>
        </a:p>
      </dgm:t>
    </dgm:pt>
    <dgm:pt modelId="{9C89179A-200C-488D-BC9F-43977BDAF669}" type="parTrans" cxnId="{548086D0-33C7-40BB-8137-E45425EB5385}">
      <dgm:prSet/>
      <dgm:spPr/>
      <dgm:t>
        <a:bodyPr/>
        <a:lstStyle/>
        <a:p>
          <a:endParaRPr lang="en-US"/>
        </a:p>
      </dgm:t>
    </dgm:pt>
    <dgm:pt modelId="{561181EA-74BE-47DE-A9DD-D9CDC759026D}" type="sibTrans" cxnId="{548086D0-33C7-40BB-8137-E45425EB5385}">
      <dgm:prSet/>
      <dgm:spPr/>
      <dgm:t>
        <a:bodyPr/>
        <a:lstStyle/>
        <a:p>
          <a:endParaRPr lang="en-US"/>
        </a:p>
      </dgm:t>
    </dgm:pt>
    <dgm:pt modelId="{961A1DF7-A256-446A-BD20-4D30CB9D8A43}">
      <dgm:prSet/>
      <dgm:spPr/>
      <dgm:t>
        <a:bodyPr/>
        <a:lstStyle/>
        <a:p>
          <a:pPr>
            <a:defRPr cap="all"/>
          </a:pPr>
          <a:r>
            <a:rPr lang="en-US"/>
            <a:t>Assignment and Quizzes</a:t>
          </a:r>
        </a:p>
      </dgm:t>
    </dgm:pt>
    <dgm:pt modelId="{718E4C63-CE00-4B54-952F-2A7086D4D6FF}" type="parTrans" cxnId="{989F6738-557A-4BD7-98CC-8E9DBD688165}">
      <dgm:prSet/>
      <dgm:spPr/>
      <dgm:t>
        <a:bodyPr/>
        <a:lstStyle/>
        <a:p>
          <a:endParaRPr lang="en-US"/>
        </a:p>
      </dgm:t>
    </dgm:pt>
    <dgm:pt modelId="{C5515528-36ED-4356-BAAC-4D6AA6A2BA05}" type="sibTrans" cxnId="{989F6738-557A-4BD7-98CC-8E9DBD688165}">
      <dgm:prSet/>
      <dgm:spPr/>
      <dgm:t>
        <a:bodyPr/>
        <a:lstStyle/>
        <a:p>
          <a:endParaRPr lang="en-US"/>
        </a:p>
      </dgm:t>
    </dgm:pt>
    <dgm:pt modelId="{6CDDCE65-C823-428B-87AC-EC25363F5CB3}">
      <dgm:prSet/>
      <dgm:spPr/>
      <dgm:t>
        <a:bodyPr/>
        <a:lstStyle/>
        <a:p>
          <a:pPr>
            <a:defRPr cap="all"/>
          </a:pPr>
          <a:r>
            <a:rPr lang="en-US" dirty="0"/>
            <a:t>DIVE INTO PYTHON</a:t>
          </a:r>
        </a:p>
      </dgm:t>
    </dgm:pt>
    <dgm:pt modelId="{3BE22CE4-4F9B-4C08-B1EE-34D6722F358B}" type="parTrans" cxnId="{FC6D789B-640F-4CF8-8730-DA1780CF96C2}">
      <dgm:prSet/>
      <dgm:spPr/>
      <dgm:t>
        <a:bodyPr/>
        <a:lstStyle/>
        <a:p>
          <a:endParaRPr lang="en-US"/>
        </a:p>
      </dgm:t>
    </dgm:pt>
    <dgm:pt modelId="{6DEE57DC-15F2-4648-9732-8D91DD78DBC8}" type="sibTrans" cxnId="{FC6D789B-640F-4CF8-8730-DA1780CF96C2}">
      <dgm:prSet/>
      <dgm:spPr/>
      <dgm:t>
        <a:bodyPr/>
        <a:lstStyle/>
        <a:p>
          <a:endParaRPr lang="en-US"/>
        </a:p>
      </dgm:t>
    </dgm:pt>
    <dgm:pt modelId="{74DD4B2B-2049-4477-927C-0986A0404C27}">
      <dgm:prSet/>
      <dgm:spPr/>
      <dgm:t>
        <a:bodyPr/>
        <a:lstStyle/>
        <a:p>
          <a:pPr>
            <a:defRPr cap="all"/>
          </a:pPr>
          <a:r>
            <a:rPr lang="en-US"/>
            <a:t>Review of our Canvas page</a:t>
          </a:r>
        </a:p>
      </dgm:t>
    </dgm:pt>
    <dgm:pt modelId="{3EBBFC90-3670-42EA-995B-0AB84C81D111}" type="parTrans" cxnId="{FEB4D245-8CEF-42DF-A306-F1DC706C1BC8}">
      <dgm:prSet/>
      <dgm:spPr/>
      <dgm:t>
        <a:bodyPr/>
        <a:lstStyle/>
        <a:p>
          <a:endParaRPr lang="en-US"/>
        </a:p>
      </dgm:t>
    </dgm:pt>
    <dgm:pt modelId="{CAD9AB91-611E-44BF-85A9-79B193757383}" type="sibTrans" cxnId="{FEB4D245-8CEF-42DF-A306-F1DC706C1BC8}">
      <dgm:prSet/>
      <dgm:spPr/>
      <dgm:t>
        <a:bodyPr/>
        <a:lstStyle/>
        <a:p>
          <a:endParaRPr lang="en-US"/>
        </a:p>
      </dgm:t>
    </dgm:pt>
    <dgm:pt modelId="{03D6DE90-1BF9-4D4E-9AB4-1054775BADBE}" type="pres">
      <dgm:prSet presAssocID="{A1DA4E2C-6D98-4D22-839E-1552CE787DD5}" presName="root" presStyleCnt="0">
        <dgm:presLayoutVars>
          <dgm:dir/>
          <dgm:resizeHandles val="exact"/>
        </dgm:presLayoutVars>
      </dgm:prSet>
      <dgm:spPr/>
    </dgm:pt>
    <dgm:pt modelId="{50A7A7C4-225F-4FA4-A0C7-F97DF390D0DB}" type="pres">
      <dgm:prSet presAssocID="{3B02BA74-8ADC-415F-B98E-C899C3DD5023}" presName="compNode" presStyleCnt="0"/>
      <dgm:spPr/>
    </dgm:pt>
    <dgm:pt modelId="{ECE05BEC-7A8D-4BFD-B163-C1D9F7DAB838}" type="pres">
      <dgm:prSet presAssocID="{3B02BA74-8ADC-415F-B98E-C899C3DD5023}" presName="iconBgRect" presStyleLbl="bgShp" presStyleIdx="0" presStyleCnt="4"/>
      <dgm:spPr/>
    </dgm:pt>
    <dgm:pt modelId="{32169C1A-ED41-4ADD-9EA7-104F7DC1D446}" type="pres">
      <dgm:prSet presAssocID="{3B02BA74-8ADC-415F-B98E-C899C3DD5023}" presName="iconRect" presStyleLbl="node1" presStyleIdx="0" presStyleCnt="4"/>
      <dgm:spPr>
        <a:blipFill>
          <a:blip xmlns:r="http://schemas.openxmlformats.org/officeDocument/2006/relationships" r:embed="rId1"/>
          <a:srcRect/>
          <a:stretch>
            <a:fillRect l="-25000" r="-25000"/>
          </a:stretch>
        </a:blipFill>
        <a:ln>
          <a:noFill/>
        </a:ln>
      </dgm:spPr>
      <dgm:extLst>
        <a:ext uri="{E40237B7-FDA0-4F09-8148-C483321AD2D9}">
          <dgm14:cNvPr xmlns:dgm14="http://schemas.microsoft.com/office/drawing/2010/diagram" id="0" name="" descr="Close-up of open book against blurred bookshelf background"/>
        </a:ext>
      </dgm:extLst>
    </dgm:pt>
    <dgm:pt modelId="{F3037EAA-C3E0-468F-A06B-0B2F1AB4564C}" type="pres">
      <dgm:prSet presAssocID="{3B02BA74-8ADC-415F-B98E-C899C3DD5023}" presName="spaceRect" presStyleCnt="0"/>
      <dgm:spPr/>
    </dgm:pt>
    <dgm:pt modelId="{B22751AC-E7AB-48ED-9226-839B12538B8B}" type="pres">
      <dgm:prSet presAssocID="{3B02BA74-8ADC-415F-B98E-C899C3DD5023}" presName="textRect" presStyleLbl="revTx" presStyleIdx="0" presStyleCnt="4">
        <dgm:presLayoutVars>
          <dgm:chMax val="1"/>
          <dgm:chPref val="1"/>
        </dgm:presLayoutVars>
      </dgm:prSet>
      <dgm:spPr/>
    </dgm:pt>
    <dgm:pt modelId="{C5C9FA28-6101-4643-A58A-C38C9E9FC2EE}" type="pres">
      <dgm:prSet presAssocID="{561181EA-74BE-47DE-A9DD-D9CDC759026D}" presName="sibTrans" presStyleCnt="0"/>
      <dgm:spPr/>
    </dgm:pt>
    <dgm:pt modelId="{46D41EB8-6BB6-46D1-938A-863096DE2B2C}" type="pres">
      <dgm:prSet presAssocID="{961A1DF7-A256-446A-BD20-4D30CB9D8A43}" presName="compNode" presStyleCnt="0"/>
      <dgm:spPr/>
    </dgm:pt>
    <dgm:pt modelId="{A1AD3946-0ACE-4671-AB30-8B25DFF9722A}" type="pres">
      <dgm:prSet presAssocID="{961A1DF7-A256-446A-BD20-4D30CB9D8A43}" presName="iconBgRect" presStyleLbl="bgShp" presStyleIdx="1" presStyleCnt="4"/>
      <dgm:spPr/>
    </dgm:pt>
    <dgm:pt modelId="{4D8AFE5D-2445-4631-BAF8-E7984A31E63B}" type="pres">
      <dgm:prSet presAssocID="{961A1DF7-A256-446A-BD20-4D30CB9D8A43}" presName="iconRect" presStyleLbl="node1" presStyleIdx="1" presStyleCnt="4"/>
      <dgm:spPr>
        <a:blipFill>
          <a:blip xmlns:r="http://schemas.openxmlformats.org/officeDocument/2006/relationships" r:embed="rId2"/>
          <a:srcRect/>
          <a:stretch>
            <a:fillRect l="-25000" r="-25000"/>
          </a:stretch>
        </a:blipFill>
        <a:ln>
          <a:noFill/>
        </a:ln>
      </dgm:spPr>
      <dgm:extLst>
        <a:ext uri="{E40237B7-FDA0-4F09-8148-C483321AD2D9}">
          <dgm14:cNvPr xmlns:dgm14="http://schemas.microsoft.com/office/drawing/2010/diagram" id="0" name="" descr="Book open on a deck with a blackboard in the background"/>
        </a:ext>
      </dgm:extLst>
    </dgm:pt>
    <dgm:pt modelId="{C09FAE76-7D61-4025-A096-1CDACD4C7E87}" type="pres">
      <dgm:prSet presAssocID="{961A1DF7-A256-446A-BD20-4D30CB9D8A43}" presName="spaceRect" presStyleCnt="0"/>
      <dgm:spPr/>
    </dgm:pt>
    <dgm:pt modelId="{7D2F5A32-9EE1-4960-AF07-DE138A3098F2}" type="pres">
      <dgm:prSet presAssocID="{961A1DF7-A256-446A-BD20-4D30CB9D8A43}" presName="textRect" presStyleLbl="revTx" presStyleIdx="1" presStyleCnt="4">
        <dgm:presLayoutVars>
          <dgm:chMax val="1"/>
          <dgm:chPref val="1"/>
        </dgm:presLayoutVars>
      </dgm:prSet>
      <dgm:spPr/>
    </dgm:pt>
    <dgm:pt modelId="{6C6EF9B4-B7D2-450F-A9B9-6F63A1D46896}" type="pres">
      <dgm:prSet presAssocID="{C5515528-36ED-4356-BAAC-4D6AA6A2BA05}" presName="sibTrans" presStyleCnt="0"/>
      <dgm:spPr/>
    </dgm:pt>
    <dgm:pt modelId="{4A7BF2F4-63BE-4DD0-B2A0-4F155B014C44}" type="pres">
      <dgm:prSet presAssocID="{74DD4B2B-2049-4477-927C-0986A0404C27}" presName="compNode" presStyleCnt="0"/>
      <dgm:spPr/>
    </dgm:pt>
    <dgm:pt modelId="{21DB632F-7494-4A80-B209-23D0EFCBBE19}" type="pres">
      <dgm:prSet presAssocID="{74DD4B2B-2049-4477-927C-0986A0404C27}" presName="iconBgRect" presStyleLbl="bgShp" presStyleIdx="2" presStyleCnt="4"/>
      <dgm:spPr/>
    </dgm:pt>
    <dgm:pt modelId="{EEA14683-DBF9-4188-914A-1FE4B6E2326D}" type="pres">
      <dgm:prSet presAssocID="{74DD4B2B-2049-4477-927C-0986A0404C27}" presName="iconRect" presStyleLbl="node1" presStyleIdx="2" presStyleCnt="4"/>
      <dgm:spPr>
        <a:blipFill>
          <a:blip xmlns:r="http://schemas.openxmlformats.org/officeDocument/2006/relationships" r:embed="rId3"/>
          <a:srcRect/>
          <a:stretch>
            <a:fillRect l="-25000" r="-25000"/>
          </a:stretch>
        </a:blipFill>
        <a:ln>
          <a:noFill/>
        </a:ln>
      </dgm:spPr>
      <dgm:extLst>
        <a:ext uri="{E40237B7-FDA0-4F09-8148-C483321AD2D9}">
          <dgm14:cNvPr xmlns:dgm14="http://schemas.microsoft.com/office/drawing/2010/diagram" id="0" name="" descr="Colorful oil painting of a sunset"/>
        </a:ext>
      </dgm:extLst>
    </dgm:pt>
    <dgm:pt modelId="{2F891A23-2381-4F8C-9433-537482EC1B2C}" type="pres">
      <dgm:prSet presAssocID="{74DD4B2B-2049-4477-927C-0986A0404C27}" presName="spaceRect" presStyleCnt="0"/>
      <dgm:spPr/>
    </dgm:pt>
    <dgm:pt modelId="{7A30628C-25E8-4577-8964-6D8DF1A88803}" type="pres">
      <dgm:prSet presAssocID="{74DD4B2B-2049-4477-927C-0986A0404C27}" presName="textRect" presStyleLbl="revTx" presStyleIdx="2" presStyleCnt="4">
        <dgm:presLayoutVars>
          <dgm:chMax val="1"/>
          <dgm:chPref val="1"/>
        </dgm:presLayoutVars>
      </dgm:prSet>
      <dgm:spPr/>
    </dgm:pt>
    <dgm:pt modelId="{16EAA3C7-0D6B-4E61-AEE3-02C107648298}" type="pres">
      <dgm:prSet presAssocID="{CAD9AB91-611E-44BF-85A9-79B193757383}" presName="sibTrans" presStyleCnt="0"/>
      <dgm:spPr/>
    </dgm:pt>
    <dgm:pt modelId="{6DF74D7F-9F7B-4986-B856-5A5A31C74BB2}" type="pres">
      <dgm:prSet presAssocID="{6CDDCE65-C823-428B-87AC-EC25363F5CB3}" presName="compNode" presStyleCnt="0"/>
      <dgm:spPr/>
    </dgm:pt>
    <dgm:pt modelId="{40B2DD32-276E-4F3C-93A0-4FC63336581E}" type="pres">
      <dgm:prSet presAssocID="{6CDDCE65-C823-428B-87AC-EC25363F5CB3}" presName="iconBgRect" presStyleLbl="bgShp" presStyleIdx="3" presStyleCnt="4"/>
      <dgm:spPr/>
    </dgm:pt>
    <dgm:pt modelId="{B2FFA1F6-482C-4822-BC1E-4C2119773A98}" type="pres">
      <dgm:prSet presAssocID="{6CDDCE65-C823-428B-87AC-EC25363F5CB3}" presName="iconRect" presStyleLbl="node1" presStyleIdx="3" presStyleCnt="4"/>
      <dgm:spPr>
        <a:blipFill>
          <a:blip xmlns:r="http://schemas.openxmlformats.org/officeDocument/2006/relationships" r:embed="rId4"/>
          <a:srcRect/>
          <a:stretch>
            <a:fillRect l="-17000" r="-17000"/>
          </a:stretch>
        </a:blipFill>
        <a:ln>
          <a:noFill/>
        </a:ln>
      </dgm:spPr>
      <dgm:extLst>
        <a:ext uri="{E40237B7-FDA0-4F09-8148-C483321AD2D9}">
          <dgm14:cNvPr xmlns:dgm14="http://schemas.microsoft.com/office/drawing/2010/diagram" id="0" name="" descr="Octopus in action on the seabed"/>
        </a:ext>
      </dgm:extLst>
    </dgm:pt>
    <dgm:pt modelId="{C080A4DB-45FE-4F2F-AC4E-65E287D521DF}" type="pres">
      <dgm:prSet presAssocID="{6CDDCE65-C823-428B-87AC-EC25363F5CB3}" presName="spaceRect" presStyleCnt="0"/>
      <dgm:spPr/>
    </dgm:pt>
    <dgm:pt modelId="{F6058C23-3FD6-4AE1-B70E-4FDA3463FAFB}" type="pres">
      <dgm:prSet presAssocID="{6CDDCE65-C823-428B-87AC-EC25363F5CB3}" presName="textRect" presStyleLbl="revTx" presStyleIdx="3" presStyleCnt="4">
        <dgm:presLayoutVars>
          <dgm:chMax val="1"/>
          <dgm:chPref val="1"/>
        </dgm:presLayoutVars>
      </dgm:prSet>
      <dgm:spPr/>
    </dgm:pt>
  </dgm:ptLst>
  <dgm:cxnLst>
    <dgm:cxn modelId="{D5FAA30C-2332-4841-A13D-5CF2F207041C}" type="presOf" srcId="{961A1DF7-A256-446A-BD20-4D30CB9D8A43}" destId="{7D2F5A32-9EE1-4960-AF07-DE138A3098F2}" srcOrd="0" destOrd="0" presId="urn:microsoft.com/office/officeart/2018/5/layout/IconCircleLabelList"/>
    <dgm:cxn modelId="{A798E51C-AE46-4774-9F4D-E83115E5E86C}" type="presOf" srcId="{74DD4B2B-2049-4477-927C-0986A0404C27}" destId="{7A30628C-25E8-4577-8964-6D8DF1A88803}" srcOrd="0" destOrd="0" presId="urn:microsoft.com/office/officeart/2018/5/layout/IconCircleLabelList"/>
    <dgm:cxn modelId="{71C2BB24-599A-4E6A-A470-DDFF23DB1A3C}" type="presOf" srcId="{A1DA4E2C-6D98-4D22-839E-1552CE787DD5}" destId="{03D6DE90-1BF9-4D4E-9AB4-1054775BADBE}" srcOrd="0" destOrd="0" presId="urn:microsoft.com/office/officeart/2018/5/layout/IconCircleLabelList"/>
    <dgm:cxn modelId="{989F6738-557A-4BD7-98CC-8E9DBD688165}" srcId="{A1DA4E2C-6D98-4D22-839E-1552CE787DD5}" destId="{961A1DF7-A256-446A-BD20-4D30CB9D8A43}" srcOrd="1" destOrd="0" parTransId="{718E4C63-CE00-4B54-952F-2A7086D4D6FF}" sibTransId="{C5515528-36ED-4356-BAAC-4D6AA6A2BA05}"/>
    <dgm:cxn modelId="{FEB4D245-8CEF-42DF-A306-F1DC706C1BC8}" srcId="{A1DA4E2C-6D98-4D22-839E-1552CE787DD5}" destId="{74DD4B2B-2049-4477-927C-0986A0404C27}" srcOrd="2" destOrd="0" parTransId="{3EBBFC90-3670-42EA-995B-0AB84C81D111}" sibTransId="{CAD9AB91-611E-44BF-85A9-79B193757383}"/>
    <dgm:cxn modelId="{FFA90E93-BB5A-4B24-97E6-6D7BA99E6DD3}" type="presOf" srcId="{6CDDCE65-C823-428B-87AC-EC25363F5CB3}" destId="{F6058C23-3FD6-4AE1-B70E-4FDA3463FAFB}" srcOrd="0" destOrd="0" presId="urn:microsoft.com/office/officeart/2018/5/layout/IconCircleLabelList"/>
    <dgm:cxn modelId="{86FB3396-95D6-4B71-9712-122541A8F9D6}" type="presOf" srcId="{3B02BA74-8ADC-415F-B98E-C899C3DD5023}" destId="{B22751AC-E7AB-48ED-9226-839B12538B8B}" srcOrd="0" destOrd="0" presId="urn:microsoft.com/office/officeart/2018/5/layout/IconCircleLabelList"/>
    <dgm:cxn modelId="{FC6D789B-640F-4CF8-8730-DA1780CF96C2}" srcId="{A1DA4E2C-6D98-4D22-839E-1552CE787DD5}" destId="{6CDDCE65-C823-428B-87AC-EC25363F5CB3}" srcOrd="3" destOrd="0" parTransId="{3BE22CE4-4F9B-4C08-B1EE-34D6722F358B}" sibTransId="{6DEE57DC-15F2-4648-9732-8D91DD78DBC8}"/>
    <dgm:cxn modelId="{548086D0-33C7-40BB-8137-E45425EB5385}" srcId="{A1DA4E2C-6D98-4D22-839E-1552CE787DD5}" destId="{3B02BA74-8ADC-415F-B98E-C899C3DD5023}" srcOrd="0" destOrd="0" parTransId="{9C89179A-200C-488D-BC9F-43977BDAF669}" sibTransId="{561181EA-74BE-47DE-A9DD-D9CDC759026D}"/>
    <dgm:cxn modelId="{BA43F325-94BF-4AF2-B6FC-4DC9CA712A3E}" type="presParOf" srcId="{03D6DE90-1BF9-4D4E-9AB4-1054775BADBE}" destId="{50A7A7C4-225F-4FA4-A0C7-F97DF390D0DB}" srcOrd="0" destOrd="0" presId="urn:microsoft.com/office/officeart/2018/5/layout/IconCircleLabelList"/>
    <dgm:cxn modelId="{930DC053-D6F0-40A5-87B0-6B95C661FA7F}" type="presParOf" srcId="{50A7A7C4-225F-4FA4-A0C7-F97DF390D0DB}" destId="{ECE05BEC-7A8D-4BFD-B163-C1D9F7DAB838}" srcOrd="0" destOrd="0" presId="urn:microsoft.com/office/officeart/2018/5/layout/IconCircleLabelList"/>
    <dgm:cxn modelId="{08D208F4-9A39-4774-88E1-F3D98CAD2F4B}" type="presParOf" srcId="{50A7A7C4-225F-4FA4-A0C7-F97DF390D0DB}" destId="{32169C1A-ED41-4ADD-9EA7-104F7DC1D446}" srcOrd="1" destOrd="0" presId="urn:microsoft.com/office/officeart/2018/5/layout/IconCircleLabelList"/>
    <dgm:cxn modelId="{C38FA291-3C7B-4446-90C0-742127FFE6B0}" type="presParOf" srcId="{50A7A7C4-225F-4FA4-A0C7-F97DF390D0DB}" destId="{F3037EAA-C3E0-468F-A06B-0B2F1AB4564C}" srcOrd="2" destOrd="0" presId="urn:microsoft.com/office/officeart/2018/5/layout/IconCircleLabelList"/>
    <dgm:cxn modelId="{264CAE5C-49D6-44AC-AF49-A71DEAD4AB73}" type="presParOf" srcId="{50A7A7C4-225F-4FA4-A0C7-F97DF390D0DB}" destId="{B22751AC-E7AB-48ED-9226-839B12538B8B}" srcOrd="3" destOrd="0" presId="urn:microsoft.com/office/officeart/2018/5/layout/IconCircleLabelList"/>
    <dgm:cxn modelId="{4AB198C1-D82A-432E-8C69-1BD5B4CEF94B}" type="presParOf" srcId="{03D6DE90-1BF9-4D4E-9AB4-1054775BADBE}" destId="{C5C9FA28-6101-4643-A58A-C38C9E9FC2EE}" srcOrd="1" destOrd="0" presId="urn:microsoft.com/office/officeart/2018/5/layout/IconCircleLabelList"/>
    <dgm:cxn modelId="{DFD8CACA-8183-4349-981F-E278B9B81B91}" type="presParOf" srcId="{03D6DE90-1BF9-4D4E-9AB4-1054775BADBE}" destId="{46D41EB8-6BB6-46D1-938A-863096DE2B2C}" srcOrd="2" destOrd="0" presId="urn:microsoft.com/office/officeart/2018/5/layout/IconCircleLabelList"/>
    <dgm:cxn modelId="{03DF02DF-F898-4802-93FA-3F4E1DC0DB80}" type="presParOf" srcId="{46D41EB8-6BB6-46D1-938A-863096DE2B2C}" destId="{A1AD3946-0ACE-4671-AB30-8B25DFF9722A}" srcOrd="0" destOrd="0" presId="urn:microsoft.com/office/officeart/2018/5/layout/IconCircleLabelList"/>
    <dgm:cxn modelId="{1F1B0D80-A03A-4FE3-966D-E2B6B0F13756}" type="presParOf" srcId="{46D41EB8-6BB6-46D1-938A-863096DE2B2C}" destId="{4D8AFE5D-2445-4631-BAF8-E7984A31E63B}" srcOrd="1" destOrd="0" presId="urn:microsoft.com/office/officeart/2018/5/layout/IconCircleLabelList"/>
    <dgm:cxn modelId="{1FD0EEF4-51E5-44EA-B8BB-B47EA756A86D}" type="presParOf" srcId="{46D41EB8-6BB6-46D1-938A-863096DE2B2C}" destId="{C09FAE76-7D61-4025-A096-1CDACD4C7E87}" srcOrd="2" destOrd="0" presId="urn:microsoft.com/office/officeart/2018/5/layout/IconCircleLabelList"/>
    <dgm:cxn modelId="{6846F86F-D623-43D7-9D6F-6A4569389E0B}" type="presParOf" srcId="{46D41EB8-6BB6-46D1-938A-863096DE2B2C}" destId="{7D2F5A32-9EE1-4960-AF07-DE138A3098F2}" srcOrd="3" destOrd="0" presId="urn:microsoft.com/office/officeart/2018/5/layout/IconCircleLabelList"/>
    <dgm:cxn modelId="{1106CABA-554D-484A-A719-D55D703F3A7C}" type="presParOf" srcId="{03D6DE90-1BF9-4D4E-9AB4-1054775BADBE}" destId="{6C6EF9B4-B7D2-450F-A9B9-6F63A1D46896}" srcOrd="3" destOrd="0" presId="urn:microsoft.com/office/officeart/2018/5/layout/IconCircleLabelList"/>
    <dgm:cxn modelId="{0CBCF553-9E3D-43A8-9705-D1B9BE7D4E28}" type="presParOf" srcId="{03D6DE90-1BF9-4D4E-9AB4-1054775BADBE}" destId="{4A7BF2F4-63BE-4DD0-B2A0-4F155B014C44}" srcOrd="4" destOrd="0" presId="urn:microsoft.com/office/officeart/2018/5/layout/IconCircleLabelList"/>
    <dgm:cxn modelId="{A4BD2551-DA13-4C82-957D-405F80352F09}" type="presParOf" srcId="{4A7BF2F4-63BE-4DD0-B2A0-4F155B014C44}" destId="{21DB632F-7494-4A80-B209-23D0EFCBBE19}" srcOrd="0" destOrd="0" presId="urn:microsoft.com/office/officeart/2018/5/layout/IconCircleLabelList"/>
    <dgm:cxn modelId="{8D334D41-BE2D-4050-B70C-2439834311D8}" type="presParOf" srcId="{4A7BF2F4-63BE-4DD0-B2A0-4F155B014C44}" destId="{EEA14683-DBF9-4188-914A-1FE4B6E2326D}" srcOrd="1" destOrd="0" presId="urn:microsoft.com/office/officeart/2018/5/layout/IconCircleLabelList"/>
    <dgm:cxn modelId="{FFF55A23-65F0-499B-978F-E272315C8D85}" type="presParOf" srcId="{4A7BF2F4-63BE-4DD0-B2A0-4F155B014C44}" destId="{2F891A23-2381-4F8C-9433-537482EC1B2C}" srcOrd="2" destOrd="0" presId="urn:microsoft.com/office/officeart/2018/5/layout/IconCircleLabelList"/>
    <dgm:cxn modelId="{2E485FA5-8499-4CEC-A084-A5BA1AD55B29}" type="presParOf" srcId="{4A7BF2F4-63BE-4DD0-B2A0-4F155B014C44}" destId="{7A30628C-25E8-4577-8964-6D8DF1A88803}" srcOrd="3" destOrd="0" presId="urn:microsoft.com/office/officeart/2018/5/layout/IconCircleLabelList"/>
    <dgm:cxn modelId="{F3548658-F0C9-4CD1-A0E1-E65C9E86B891}" type="presParOf" srcId="{03D6DE90-1BF9-4D4E-9AB4-1054775BADBE}" destId="{16EAA3C7-0D6B-4E61-AEE3-02C107648298}" srcOrd="5" destOrd="0" presId="urn:microsoft.com/office/officeart/2018/5/layout/IconCircleLabelList"/>
    <dgm:cxn modelId="{6F601B1A-5039-4AFE-8431-469DAFB76CB7}" type="presParOf" srcId="{03D6DE90-1BF9-4D4E-9AB4-1054775BADBE}" destId="{6DF74D7F-9F7B-4986-B856-5A5A31C74BB2}" srcOrd="6" destOrd="0" presId="urn:microsoft.com/office/officeart/2018/5/layout/IconCircleLabelList"/>
    <dgm:cxn modelId="{BC5E8F3B-917C-4BC7-840D-30065A8BD33B}" type="presParOf" srcId="{6DF74D7F-9F7B-4986-B856-5A5A31C74BB2}" destId="{40B2DD32-276E-4F3C-93A0-4FC63336581E}" srcOrd="0" destOrd="0" presId="urn:microsoft.com/office/officeart/2018/5/layout/IconCircleLabelList"/>
    <dgm:cxn modelId="{75C29AE9-0DF7-45F7-84C5-41E250104157}" type="presParOf" srcId="{6DF74D7F-9F7B-4986-B856-5A5A31C74BB2}" destId="{B2FFA1F6-482C-4822-BC1E-4C2119773A98}" srcOrd="1" destOrd="0" presId="urn:microsoft.com/office/officeart/2018/5/layout/IconCircleLabelList"/>
    <dgm:cxn modelId="{4F8E5CC0-0A84-4C6C-ACE5-F52DD8491657}" type="presParOf" srcId="{6DF74D7F-9F7B-4986-B856-5A5A31C74BB2}" destId="{C080A4DB-45FE-4F2F-AC4E-65E287D521DF}" srcOrd="2" destOrd="0" presId="urn:microsoft.com/office/officeart/2018/5/layout/IconCircleLabelList"/>
    <dgm:cxn modelId="{18792A99-3FA1-4C72-BA16-1237371D4C5A}" type="presParOf" srcId="{6DF74D7F-9F7B-4986-B856-5A5A31C74BB2}" destId="{F6058C23-3FD6-4AE1-B70E-4FDA3463FAF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05BEC-7A8D-4BFD-B163-C1D9F7DAB838}">
      <dsp:nvSpPr>
        <dsp:cNvPr id="0" name=""/>
        <dsp:cNvSpPr/>
      </dsp:nvSpPr>
      <dsp:spPr>
        <a:xfrm>
          <a:off x="774129" y="709809"/>
          <a:ext cx="1255425" cy="12554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169C1A-ED41-4ADD-9EA7-104F7DC1D446}">
      <dsp:nvSpPr>
        <dsp:cNvPr id="0" name=""/>
        <dsp:cNvSpPr/>
      </dsp:nvSpPr>
      <dsp:spPr>
        <a:xfrm>
          <a:off x="1041679" y="977359"/>
          <a:ext cx="720326" cy="720326"/>
        </a:xfrm>
        <a:prstGeom prst="rect">
          <a:avLst/>
        </a:prstGeom>
        <a:blipFill>
          <a:blip xmlns:r="http://schemas.openxmlformats.org/officeDocument/2006/relationships" r:embed="rId1"/>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2751AC-E7AB-48ED-9226-839B12538B8B}">
      <dsp:nvSpPr>
        <dsp:cNvPr id="0" name=""/>
        <dsp:cNvSpPr/>
      </dsp:nvSpPr>
      <dsp:spPr>
        <a:xfrm>
          <a:off x="372805" y="2356270"/>
          <a:ext cx="20580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Learning objectives</a:t>
          </a:r>
        </a:p>
      </dsp:txBody>
      <dsp:txXfrm>
        <a:off x="372805" y="2356270"/>
        <a:ext cx="2058075" cy="720000"/>
      </dsp:txXfrm>
    </dsp:sp>
    <dsp:sp modelId="{A1AD3946-0ACE-4671-AB30-8B25DFF9722A}">
      <dsp:nvSpPr>
        <dsp:cNvPr id="0" name=""/>
        <dsp:cNvSpPr/>
      </dsp:nvSpPr>
      <dsp:spPr>
        <a:xfrm>
          <a:off x="3192368" y="709809"/>
          <a:ext cx="1255425" cy="12554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8AFE5D-2445-4631-BAF8-E7984A31E63B}">
      <dsp:nvSpPr>
        <dsp:cNvPr id="0" name=""/>
        <dsp:cNvSpPr/>
      </dsp:nvSpPr>
      <dsp:spPr>
        <a:xfrm>
          <a:off x="3459917" y="977359"/>
          <a:ext cx="720326" cy="720326"/>
        </a:xfrm>
        <a:prstGeom prst="rect">
          <a:avLst/>
        </a:prstGeom>
        <a:blipFill>
          <a:blip xmlns:r="http://schemas.openxmlformats.org/officeDocument/2006/relationships" r:embed="rId2"/>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2F5A32-9EE1-4960-AF07-DE138A3098F2}">
      <dsp:nvSpPr>
        <dsp:cNvPr id="0" name=""/>
        <dsp:cNvSpPr/>
      </dsp:nvSpPr>
      <dsp:spPr>
        <a:xfrm>
          <a:off x="2791043" y="2356270"/>
          <a:ext cx="20580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Assignment and Quizzes</a:t>
          </a:r>
        </a:p>
      </dsp:txBody>
      <dsp:txXfrm>
        <a:off x="2791043" y="2356270"/>
        <a:ext cx="2058075" cy="720000"/>
      </dsp:txXfrm>
    </dsp:sp>
    <dsp:sp modelId="{21DB632F-7494-4A80-B209-23D0EFCBBE19}">
      <dsp:nvSpPr>
        <dsp:cNvPr id="0" name=""/>
        <dsp:cNvSpPr/>
      </dsp:nvSpPr>
      <dsp:spPr>
        <a:xfrm>
          <a:off x="5610606" y="709809"/>
          <a:ext cx="1255425" cy="12554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A14683-DBF9-4188-914A-1FE4B6E2326D}">
      <dsp:nvSpPr>
        <dsp:cNvPr id="0" name=""/>
        <dsp:cNvSpPr/>
      </dsp:nvSpPr>
      <dsp:spPr>
        <a:xfrm>
          <a:off x="5878155" y="977359"/>
          <a:ext cx="720326" cy="720326"/>
        </a:xfrm>
        <a:prstGeom prst="rect">
          <a:avLst/>
        </a:prstGeom>
        <a:blipFill>
          <a:blip xmlns:r="http://schemas.openxmlformats.org/officeDocument/2006/relationships" r:embed="rId3"/>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30628C-25E8-4577-8964-6D8DF1A88803}">
      <dsp:nvSpPr>
        <dsp:cNvPr id="0" name=""/>
        <dsp:cNvSpPr/>
      </dsp:nvSpPr>
      <dsp:spPr>
        <a:xfrm>
          <a:off x="5209281" y="2356270"/>
          <a:ext cx="20580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Review of our Canvas page</a:t>
          </a:r>
        </a:p>
      </dsp:txBody>
      <dsp:txXfrm>
        <a:off x="5209281" y="2356270"/>
        <a:ext cx="2058075" cy="720000"/>
      </dsp:txXfrm>
    </dsp:sp>
    <dsp:sp modelId="{40B2DD32-276E-4F3C-93A0-4FC63336581E}">
      <dsp:nvSpPr>
        <dsp:cNvPr id="0" name=""/>
        <dsp:cNvSpPr/>
      </dsp:nvSpPr>
      <dsp:spPr>
        <a:xfrm>
          <a:off x="8028844" y="709809"/>
          <a:ext cx="1255425" cy="12554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FFA1F6-482C-4822-BC1E-4C2119773A98}">
      <dsp:nvSpPr>
        <dsp:cNvPr id="0" name=""/>
        <dsp:cNvSpPr/>
      </dsp:nvSpPr>
      <dsp:spPr>
        <a:xfrm>
          <a:off x="8296394" y="977359"/>
          <a:ext cx="720326" cy="720326"/>
        </a:xfrm>
        <a:prstGeom prst="rect">
          <a:avLst/>
        </a:prstGeom>
        <a:blipFill>
          <a:blip xmlns:r="http://schemas.openxmlformats.org/officeDocument/2006/relationships" r:embed="rId4"/>
          <a:srcRect/>
          <a:stretch>
            <a:fillRect l="-17000" r="-1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058C23-3FD6-4AE1-B70E-4FDA3463FAFB}">
      <dsp:nvSpPr>
        <dsp:cNvPr id="0" name=""/>
        <dsp:cNvSpPr/>
      </dsp:nvSpPr>
      <dsp:spPr>
        <a:xfrm>
          <a:off x="7627519" y="2356270"/>
          <a:ext cx="20580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dirty="0"/>
            <a:t>DIVE INTO PYTHON</a:t>
          </a:r>
        </a:p>
      </dsp:txBody>
      <dsp:txXfrm>
        <a:off x="7627519" y="2356270"/>
        <a:ext cx="2058075"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1/2/23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Take a look at these two images. Can anyone tell what they are showing?</a:t>
            </a:r>
          </a:p>
        </p:txBody>
      </p:sp>
      <p:sp>
        <p:nvSpPr>
          <p:cNvPr id="4" name="Slide Number Placeholder 3"/>
          <p:cNvSpPr>
            <a:spLocks noGrp="1"/>
          </p:cNvSpPr>
          <p:nvPr>
            <p:ph type="sldNum" sz="quarter" idx="5"/>
          </p:nvPr>
        </p:nvSpPr>
        <p:spPr/>
        <p:txBody>
          <a:bodyPr/>
          <a:lstStyle/>
          <a:p>
            <a:fld id="{2E6DE88F-1F85-4A27-9D34-D74A50E7B0DA}" type="slidenum">
              <a:rPr lang="en-US" smtClean="0"/>
              <a:t>2</a:t>
            </a:fld>
            <a:endParaRPr lang="en-US" dirty="0"/>
          </a:p>
        </p:txBody>
      </p:sp>
    </p:spTree>
    <p:extLst>
      <p:ext uri="{BB962C8B-B14F-4D97-AF65-F5344CB8AC3E}">
        <p14:creationId xmlns:p14="http://schemas.microsoft.com/office/powerpoint/2010/main" val="766470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r>
              <a:rPr lang="en-US" dirty="0"/>
              <a:t>- Explain that it’s the same idea as feeding a credit card into an ATM</a:t>
            </a:r>
          </a:p>
          <a:p>
            <a:r>
              <a:rPr lang="en-US" dirty="0"/>
              <a:t>- ”It’s important to remember that information has always been valuable. Punch cards were used in all sorts of applications, from inventories in the railway system, to complex financial transactions, as well as telecommunications. Older professors still remember using punch cards to compute statistics.”</a:t>
            </a:r>
          </a:p>
        </p:txBody>
      </p:sp>
      <p:sp>
        <p:nvSpPr>
          <p:cNvPr id="4" name="Slide Number Placeholder 3"/>
          <p:cNvSpPr>
            <a:spLocks noGrp="1"/>
          </p:cNvSpPr>
          <p:nvPr>
            <p:ph type="sldNum" sz="quarter" idx="5"/>
          </p:nvPr>
        </p:nvSpPr>
        <p:spPr/>
        <p:txBody>
          <a:bodyPr/>
          <a:lstStyle/>
          <a:p>
            <a:fld id="{2E6DE88F-1F85-4A27-9D34-D74A50E7B0DA}" type="slidenum">
              <a:rPr lang="en-US" smtClean="0"/>
              <a:t>3</a:t>
            </a:fld>
            <a:endParaRPr lang="en-US" dirty="0"/>
          </a:p>
        </p:txBody>
      </p:sp>
    </p:spTree>
    <p:extLst>
      <p:ext uri="{BB962C8B-B14F-4D97-AF65-F5344CB8AC3E}">
        <p14:creationId xmlns:p14="http://schemas.microsoft.com/office/powerpoint/2010/main" val="420114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36590-C74D-0721-1FC3-186DCB332A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FB996A-B1C1-7316-6899-614098DA57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718BFA-97B7-D33F-D11A-91BCA3EE12FD}"/>
              </a:ext>
            </a:extLst>
          </p:cNvPr>
          <p:cNvSpPr>
            <a:spLocks noGrp="1"/>
          </p:cNvSpPr>
          <p:nvPr>
            <p:ph type="dt" sz="half" idx="10"/>
          </p:nvPr>
        </p:nvSpPr>
        <p:spPr/>
        <p:txBody>
          <a:bodyPr/>
          <a:lstStyle/>
          <a:p>
            <a:fld id="{88D38747-4367-4BD2-8D51-C97E202738E2}" type="datetime1">
              <a:rPr lang="en-US" smtClean="0"/>
              <a:t>1/2/23</a:t>
            </a:fld>
            <a:endParaRPr lang="en-US" dirty="0"/>
          </a:p>
        </p:txBody>
      </p:sp>
      <p:sp>
        <p:nvSpPr>
          <p:cNvPr id="5" name="Footer Placeholder 4">
            <a:extLst>
              <a:ext uri="{FF2B5EF4-FFF2-40B4-BE49-F238E27FC236}">
                <a16:creationId xmlns:a16="http://schemas.microsoft.com/office/drawing/2014/main" id="{C1DB55B3-9C48-64D2-3F63-E116538451D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B384FA3-9BC0-F689-B909-28A3E0026AED}"/>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060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04092-A2C2-9AE4-3ED5-588B679636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06F9CB-CDC7-EAE1-0E29-A70F5102B2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5EDAD4-E320-5EA3-6F41-4AE953BE7C88}"/>
              </a:ext>
            </a:extLst>
          </p:cNvPr>
          <p:cNvSpPr>
            <a:spLocks noGrp="1"/>
          </p:cNvSpPr>
          <p:nvPr>
            <p:ph type="dt" sz="half" idx="10"/>
          </p:nvPr>
        </p:nvSpPr>
        <p:spPr/>
        <p:txBody>
          <a:bodyPr/>
          <a:lstStyle/>
          <a:p>
            <a:fld id="{073ED0CC-082F-4160-86E5-0D6041F12778}" type="datetime1">
              <a:rPr lang="en-US" smtClean="0"/>
              <a:t>1/2/23</a:t>
            </a:fld>
            <a:endParaRPr lang="en-US" dirty="0"/>
          </a:p>
        </p:txBody>
      </p:sp>
      <p:sp>
        <p:nvSpPr>
          <p:cNvPr id="5" name="Footer Placeholder 4">
            <a:extLst>
              <a:ext uri="{FF2B5EF4-FFF2-40B4-BE49-F238E27FC236}">
                <a16:creationId xmlns:a16="http://schemas.microsoft.com/office/drawing/2014/main" id="{CD31A271-C16A-ED1B-ECDB-8E400CF7FC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1B564B-0B90-F7E1-E8F6-D05726F5203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3419397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D103D5-9A9C-5B82-BC32-84A2A577E4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491299-AF08-4E62-85CE-A31294EB9D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587885-FFA1-EE73-4538-709FFD6D4EA1}"/>
              </a:ext>
            </a:extLst>
          </p:cNvPr>
          <p:cNvSpPr>
            <a:spLocks noGrp="1"/>
          </p:cNvSpPr>
          <p:nvPr>
            <p:ph type="dt" sz="half" idx="10"/>
          </p:nvPr>
        </p:nvSpPr>
        <p:spPr/>
        <p:txBody>
          <a:bodyPr/>
          <a:lstStyle/>
          <a:p>
            <a:fld id="{073ED0CC-082F-4160-86E5-0D6041F12778}" type="datetime1">
              <a:rPr lang="en-US" smtClean="0"/>
              <a:t>1/2/23</a:t>
            </a:fld>
            <a:endParaRPr lang="en-US" dirty="0"/>
          </a:p>
        </p:txBody>
      </p:sp>
      <p:sp>
        <p:nvSpPr>
          <p:cNvPr id="5" name="Footer Placeholder 4">
            <a:extLst>
              <a:ext uri="{FF2B5EF4-FFF2-40B4-BE49-F238E27FC236}">
                <a16:creationId xmlns:a16="http://schemas.microsoft.com/office/drawing/2014/main" id="{E6603E59-2FBA-901E-2892-9A0D3CD8BE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A760A13-C6C5-2F84-59F5-2F06370CEC6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746754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431CF-5BC1-32F2-EBAE-13F3BD9C34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B9F0CF-C125-8579-054B-E0104BA896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7FE54-CCC7-2179-4727-359B2E04AE7D}"/>
              </a:ext>
            </a:extLst>
          </p:cNvPr>
          <p:cNvSpPr>
            <a:spLocks noGrp="1"/>
          </p:cNvSpPr>
          <p:nvPr>
            <p:ph type="dt" sz="half" idx="10"/>
          </p:nvPr>
        </p:nvSpPr>
        <p:spPr/>
        <p:txBody>
          <a:bodyPr/>
          <a:lstStyle/>
          <a:p>
            <a:fld id="{73C55A3C-5767-4844-A0A3-83778C2E5409}" type="datetime1">
              <a:rPr lang="en-US" smtClean="0"/>
              <a:t>1/2/23</a:t>
            </a:fld>
            <a:endParaRPr lang="en-US" dirty="0"/>
          </a:p>
        </p:txBody>
      </p:sp>
      <p:sp>
        <p:nvSpPr>
          <p:cNvPr id="5" name="Footer Placeholder 4">
            <a:extLst>
              <a:ext uri="{FF2B5EF4-FFF2-40B4-BE49-F238E27FC236}">
                <a16:creationId xmlns:a16="http://schemas.microsoft.com/office/drawing/2014/main" id="{20CFE24D-D2F3-245F-E7B5-B25B5E9964A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4F602F2-6173-7D26-76F3-F9BCFC11982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61706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8E691-E647-F04D-8B56-75AC0A066E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F9855DF-F368-B82F-948E-53D6C898F1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432517-495B-DE03-4132-1A16B4247334}"/>
              </a:ext>
            </a:extLst>
          </p:cNvPr>
          <p:cNvSpPr>
            <a:spLocks noGrp="1"/>
          </p:cNvSpPr>
          <p:nvPr>
            <p:ph type="dt" sz="half" idx="10"/>
          </p:nvPr>
        </p:nvSpPr>
        <p:spPr/>
        <p:txBody>
          <a:bodyPr/>
          <a:lstStyle/>
          <a:p>
            <a:fld id="{CAE507A8-A5CF-4D38-AB86-7EDDA87A85D4}" type="datetime1">
              <a:rPr lang="en-US" smtClean="0"/>
              <a:t>1/2/23</a:t>
            </a:fld>
            <a:endParaRPr lang="en-US" dirty="0"/>
          </a:p>
        </p:txBody>
      </p:sp>
      <p:sp>
        <p:nvSpPr>
          <p:cNvPr id="5" name="Footer Placeholder 4">
            <a:extLst>
              <a:ext uri="{FF2B5EF4-FFF2-40B4-BE49-F238E27FC236}">
                <a16:creationId xmlns:a16="http://schemas.microsoft.com/office/drawing/2014/main" id="{B5318121-7558-5434-3E25-3468353C80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908115-5FBD-F722-C730-CAF38604BFD5}"/>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34567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A7176-B721-F1F2-CC35-404C869889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D27E84-904D-3B74-BA20-856ADF053B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4AD3BA-0E63-BC86-2C97-24DAA7036F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167833-F433-BE02-DD3B-8E61CE486BA9}"/>
              </a:ext>
            </a:extLst>
          </p:cNvPr>
          <p:cNvSpPr>
            <a:spLocks noGrp="1"/>
          </p:cNvSpPr>
          <p:nvPr>
            <p:ph type="dt" sz="half" idx="10"/>
          </p:nvPr>
        </p:nvSpPr>
        <p:spPr/>
        <p:txBody>
          <a:bodyPr/>
          <a:lstStyle/>
          <a:p>
            <a:fld id="{BDFCD27C-8599-43EF-BA1D-14DDC1946E06}" type="datetime1">
              <a:rPr lang="en-US" smtClean="0"/>
              <a:t>1/2/23</a:t>
            </a:fld>
            <a:endParaRPr lang="en-US" dirty="0"/>
          </a:p>
        </p:txBody>
      </p:sp>
      <p:sp>
        <p:nvSpPr>
          <p:cNvPr id="6" name="Footer Placeholder 5">
            <a:extLst>
              <a:ext uri="{FF2B5EF4-FFF2-40B4-BE49-F238E27FC236}">
                <a16:creationId xmlns:a16="http://schemas.microsoft.com/office/drawing/2014/main" id="{E43CEF2B-6BE7-BAE2-6BD2-DFA872C344F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973E828-3865-256F-DD71-606AB684DE0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6530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3DB99-7F7C-A769-E7AA-460D2A1E46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1EB28D-B659-5B8E-558B-ADB9C8DA62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34E700-F303-E6F1-9F46-5A534CE04F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D532E8-BA2D-7736-C8ED-4DC59D8749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8F8B90-685E-FB05-0F84-F4794F4326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56D97C-ECD6-3FC8-1C16-19EB19FB50E2}"/>
              </a:ext>
            </a:extLst>
          </p:cNvPr>
          <p:cNvSpPr>
            <a:spLocks noGrp="1"/>
          </p:cNvSpPr>
          <p:nvPr>
            <p:ph type="dt" sz="half" idx="10"/>
          </p:nvPr>
        </p:nvSpPr>
        <p:spPr/>
        <p:txBody>
          <a:bodyPr/>
          <a:lstStyle/>
          <a:p>
            <a:fld id="{49343D99-809A-49C0-96E5-4250D0B498EE}" type="datetime1">
              <a:rPr lang="en-US" smtClean="0"/>
              <a:t>1/2/23</a:t>
            </a:fld>
            <a:endParaRPr lang="en-US" dirty="0"/>
          </a:p>
        </p:txBody>
      </p:sp>
      <p:sp>
        <p:nvSpPr>
          <p:cNvPr id="8" name="Footer Placeholder 7">
            <a:extLst>
              <a:ext uri="{FF2B5EF4-FFF2-40B4-BE49-F238E27FC236}">
                <a16:creationId xmlns:a16="http://schemas.microsoft.com/office/drawing/2014/main" id="{0CCCEB9D-2AD0-387C-A6A7-DBD202CA6C7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46FA33C-F4E7-9227-AF57-39EB889A77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5502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8EA31-0D4D-B178-2A29-AB09C10485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CCBD65-88DF-20CD-A548-3E4FB35FC1AF}"/>
              </a:ext>
            </a:extLst>
          </p:cNvPr>
          <p:cNvSpPr>
            <a:spLocks noGrp="1"/>
          </p:cNvSpPr>
          <p:nvPr>
            <p:ph type="dt" sz="half" idx="10"/>
          </p:nvPr>
        </p:nvSpPr>
        <p:spPr/>
        <p:txBody>
          <a:bodyPr/>
          <a:lstStyle/>
          <a:p>
            <a:fld id="{A143DE9B-B678-4EFB-BB7D-A4370204A0B0}" type="datetime1">
              <a:rPr lang="en-US" smtClean="0"/>
              <a:t>1/2/23</a:t>
            </a:fld>
            <a:endParaRPr lang="en-US" dirty="0"/>
          </a:p>
        </p:txBody>
      </p:sp>
      <p:sp>
        <p:nvSpPr>
          <p:cNvPr id="4" name="Footer Placeholder 3">
            <a:extLst>
              <a:ext uri="{FF2B5EF4-FFF2-40B4-BE49-F238E27FC236}">
                <a16:creationId xmlns:a16="http://schemas.microsoft.com/office/drawing/2014/main" id="{284486A7-245B-B8A0-0B09-0088A387122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DE8EA6D-BD3D-AAEC-42FB-248EEFD9C53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17921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2D95A6-3724-1078-D540-AB1F6703A595}"/>
              </a:ext>
            </a:extLst>
          </p:cNvPr>
          <p:cNvSpPr>
            <a:spLocks noGrp="1"/>
          </p:cNvSpPr>
          <p:nvPr>
            <p:ph type="dt" sz="half" idx="10"/>
          </p:nvPr>
        </p:nvSpPr>
        <p:spPr/>
        <p:txBody>
          <a:bodyPr/>
          <a:lstStyle/>
          <a:p>
            <a:fld id="{E68812DA-F765-4142-A6A3-A8ED7235E082}" type="datetime1">
              <a:rPr lang="en-US" smtClean="0"/>
              <a:t>1/2/23</a:t>
            </a:fld>
            <a:endParaRPr lang="en-US" dirty="0"/>
          </a:p>
        </p:txBody>
      </p:sp>
      <p:sp>
        <p:nvSpPr>
          <p:cNvPr id="3" name="Footer Placeholder 2">
            <a:extLst>
              <a:ext uri="{FF2B5EF4-FFF2-40B4-BE49-F238E27FC236}">
                <a16:creationId xmlns:a16="http://schemas.microsoft.com/office/drawing/2014/main" id="{13D72BC4-ABE4-AAF5-7523-65C36F5D882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3F0996D-FD3E-3B36-66A9-F7F75566AB3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49750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5F18-9FC6-4F4E-3A43-AF99DD901C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9512EA-7326-C7A0-9D43-23EF7DDE36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D239A5-3555-828D-A3B4-3322AE3FE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C85F9D-5EB0-912B-DB65-6385527CB6C3}"/>
              </a:ext>
            </a:extLst>
          </p:cNvPr>
          <p:cNvSpPr>
            <a:spLocks noGrp="1"/>
          </p:cNvSpPr>
          <p:nvPr>
            <p:ph type="dt" sz="half" idx="10"/>
          </p:nvPr>
        </p:nvSpPr>
        <p:spPr/>
        <p:txBody>
          <a:bodyPr/>
          <a:lstStyle/>
          <a:p>
            <a:fld id="{3E0277FD-7DE6-41D4-930D-AC99F5AFE54E}" type="datetime1">
              <a:rPr lang="en-US" smtClean="0"/>
              <a:t>1/2/23</a:t>
            </a:fld>
            <a:endParaRPr lang="en-US" dirty="0"/>
          </a:p>
        </p:txBody>
      </p:sp>
      <p:sp>
        <p:nvSpPr>
          <p:cNvPr id="6" name="Footer Placeholder 5">
            <a:extLst>
              <a:ext uri="{FF2B5EF4-FFF2-40B4-BE49-F238E27FC236}">
                <a16:creationId xmlns:a16="http://schemas.microsoft.com/office/drawing/2014/main" id="{1128078D-706A-9B87-2EF7-8500279B4D5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9588AE8-18DA-A2C5-5369-168A3EEE07FE}"/>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8796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2261A-A13C-BA17-813A-FB07267516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CAF2EB-71D6-181C-240B-39D6486142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060627-814C-5BE2-9AB1-45377A35BE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96B042-7C7E-22B6-EC53-D949AA26B51E}"/>
              </a:ext>
            </a:extLst>
          </p:cNvPr>
          <p:cNvSpPr>
            <a:spLocks noGrp="1"/>
          </p:cNvSpPr>
          <p:nvPr>
            <p:ph type="dt" sz="half" idx="10"/>
          </p:nvPr>
        </p:nvSpPr>
        <p:spPr/>
        <p:txBody>
          <a:bodyPr/>
          <a:lstStyle/>
          <a:p>
            <a:fld id="{9EA15526-7079-4B7B-987C-1B5FAE11A0FF}" type="datetime1">
              <a:rPr lang="en-US" smtClean="0"/>
              <a:t>1/2/23</a:t>
            </a:fld>
            <a:endParaRPr lang="en-US" dirty="0"/>
          </a:p>
        </p:txBody>
      </p:sp>
      <p:sp>
        <p:nvSpPr>
          <p:cNvPr id="6" name="Footer Placeholder 5">
            <a:extLst>
              <a:ext uri="{FF2B5EF4-FFF2-40B4-BE49-F238E27FC236}">
                <a16:creationId xmlns:a16="http://schemas.microsoft.com/office/drawing/2014/main" id="{11F301FE-1231-AA2A-7395-840713ECF346}"/>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9AE9570B-AEC9-677B-0779-69269961FE9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9320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1A9F86-5A8B-B619-E286-89E79C9019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C94825-F17C-1CCF-E3E1-9F5998B25B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D99F8B-A368-72E3-C930-59289375B8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1/2/23</a:t>
            </a:fld>
            <a:endParaRPr lang="en-US" dirty="0"/>
          </a:p>
        </p:txBody>
      </p:sp>
      <p:sp>
        <p:nvSpPr>
          <p:cNvPr id="5" name="Footer Placeholder 4">
            <a:extLst>
              <a:ext uri="{FF2B5EF4-FFF2-40B4-BE49-F238E27FC236}">
                <a16:creationId xmlns:a16="http://schemas.microsoft.com/office/drawing/2014/main" id="{6505BD02-C548-00D5-A1C5-5ABA05E6CA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896A59-C609-9CFE-7F20-46D3B7BC68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93386483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image" Target="../media/image19.jpeg"/><Relationship Id="rId1" Type="http://schemas.openxmlformats.org/officeDocument/2006/relationships/slideLayout" Target="../slideLayouts/slideLayout4.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monotype.com/resources/articles/the-past-present-and-future-of-machine-translation"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javaconceptoftheday.com/history-of-programming-languages/"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www.wikiwand.com/en/Punched_card_input/outpu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2">
            <a:duotone>
              <a:schemeClr val="bg2">
                <a:shade val="45000"/>
                <a:satMod val="135000"/>
              </a:schemeClr>
              <a:prstClr val="white"/>
            </a:duotone>
            <a:alphaModFix amt="35000"/>
            <a:extLst>
              <a:ext uri="{28A0092B-C50C-407E-A947-70E740481C1C}">
                <a14:useLocalDpi xmlns:a14="http://schemas.microsoft.com/office/drawing/2010/main" val="0"/>
              </a:ext>
            </a:extLst>
          </a:blip>
          <a:srcRect/>
          <a:stretch/>
        </p:blipFill>
        <p:spPr>
          <a:xfrm>
            <a:off x="305" y="10"/>
            <a:ext cx="12191695"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524000" y="2036763"/>
            <a:ext cx="9144000" cy="2387600"/>
          </a:xfrm>
        </p:spPr>
        <p:txBody>
          <a:bodyPr>
            <a:normAutofit fontScale="90000"/>
          </a:bodyPr>
          <a:lstStyle/>
          <a:p>
            <a:r>
              <a:rPr lang="en-US" dirty="0"/>
              <a:t>QTM 151:</a:t>
            </a:r>
            <a:br>
              <a:rPr lang="en-US" dirty="0"/>
            </a:br>
            <a:r>
              <a:rPr lang="en-US" dirty="0"/>
              <a:t>Introduction to Statistical Computing II</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524000" y="4989967"/>
            <a:ext cx="9144000" cy="1655762"/>
          </a:xfrm>
        </p:spPr>
        <p:txBody>
          <a:bodyPr>
            <a:normAutofit/>
          </a:bodyPr>
          <a:lstStyle/>
          <a:p>
            <a:r>
              <a:rPr lang="en-US" dirty="0">
                <a:solidFill>
                  <a:schemeClr val="tx1">
                    <a:lumMod val="85000"/>
                    <a:lumOff val="15000"/>
                  </a:schemeClr>
                </a:solidFill>
              </a:rPr>
              <a:t>Dr. Alejandro Sánchez Becerra</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Project Jupyter | Home">
            <a:extLst>
              <a:ext uri="{FF2B5EF4-FFF2-40B4-BE49-F238E27FC236}">
                <a16:creationId xmlns:a16="http://schemas.microsoft.com/office/drawing/2014/main" id="{414AF20F-30EF-2B03-C1D5-1A986C97D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035" y="587828"/>
            <a:ext cx="3782786" cy="19859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a:extLst>
              <a:ext uri="{FF2B5EF4-FFF2-40B4-BE49-F238E27FC236}">
                <a16:creationId xmlns:a16="http://schemas.microsoft.com/office/drawing/2014/main" id="{3A542BFE-6171-8448-4D83-3799E23CE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1980" y="871154"/>
            <a:ext cx="1270085" cy="12700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5E039D-F766-61FF-A786-9F5B2E1869B0}"/>
              </a:ext>
            </a:extLst>
          </p:cNvPr>
          <p:cNvSpPr txBox="1"/>
          <p:nvPr/>
        </p:nvSpPr>
        <p:spPr>
          <a:xfrm>
            <a:off x="6329989" y="2366411"/>
            <a:ext cx="3282041" cy="1200329"/>
          </a:xfrm>
          <a:prstGeom prst="rect">
            <a:avLst/>
          </a:prstGeom>
          <a:noFill/>
        </p:spPr>
        <p:txBody>
          <a:bodyPr wrap="square" rtlCol="0">
            <a:spAutoFit/>
          </a:bodyPr>
          <a:lstStyle/>
          <a:p>
            <a:r>
              <a:rPr lang="en-US" dirty="0"/>
              <a:t>VS-Code:</a:t>
            </a:r>
          </a:p>
          <a:p>
            <a:r>
              <a:rPr lang="en-US" dirty="0"/>
              <a:t>An Interactive Development Environment (IDE)</a:t>
            </a:r>
          </a:p>
          <a:p>
            <a:r>
              <a:rPr lang="en-US" dirty="0"/>
              <a:t>“Our Machine to Read”</a:t>
            </a:r>
          </a:p>
        </p:txBody>
      </p:sp>
      <p:pic>
        <p:nvPicPr>
          <p:cNvPr id="7" name="Picture 16">
            <a:extLst>
              <a:ext uri="{FF2B5EF4-FFF2-40B4-BE49-F238E27FC236}">
                <a16:creationId xmlns:a16="http://schemas.microsoft.com/office/drawing/2014/main" id="{A9352F8A-1053-0141-2E51-E1C7CD9431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5202" y="813422"/>
            <a:ext cx="1270085" cy="138554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B3B1D16-0CF6-92C1-2396-DA6C5DE72C48}"/>
              </a:ext>
            </a:extLst>
          </p:cNvPr>
          <p:cNvSpPr txBox="1"/>
          <p:nvPr/>
        </p:nvSpPr>
        <p:spPr>
          <a:xfrm>
            <a:off x="9385202" y="2366411"/>
            <a:ext cx="1985963" cy="1200329"/>
          </a:xfrm>
          <a:prstGeom prst="rect">
            <a:avLst/>
          </a:prstGeom>
          <a:noFill/>
        </p:spPr>
        <p:txBody>
          <a:bodyPr wrap="square" rtlCol="0">
            <a:spAutoFit/>
          </a:bodyPr>
          <a:lstStyle/>
          <a:p>
            <a:r>
              <a:rPr lang="en-US" dirty="0"/>
              <a:t>Python:</a:t>
            </a:r>
          </a:p>
          <a:p>
            <a:r>
              <a:rPr lang="en-US" dirty="0"/>
              <a:t>A language</a:t>
            </a:r>
          </a:p>
          <a:p>
            <a:r>
              <a:rPr lang="en-US" dirty="0"/>
              <a:t>“Tells the machine how to read”</a:t>
            </a:r>
          </a:p>
        </p:txBody>
      </p:sp>
      <p:sp>
        <p:nvSpPr>
          <p:cNvPr id="9" name="TextBox 8">
            <a:extLst>
              <a:ext uri="{FF2B5EF4-FFF2-40B4-BE49-F238E27FC236}">
                <a16:creationId xmlns:a16="http://schemas.microsoft.com/office/drawing/2014/main" id="{245C4264-5CC8-3176-613D-2EFAA9A27A2B}"/>
              </a:ext>
            </a:extLst>
          </p:cNvPr>
          <p:cNvSpPr txBox="1"/>
          <p:nvPr/>
        </p:nvSpPr>
        <p:spPr>
          <a:xfrm>
            <a:off x="936812" y="2643409"/>
            <a:ext cx="3782785" cy="923330"/>
          </a:xfrm>
          <a:prstGeom prst="rect">
            <a:avLst/>
          </a:prstGeom>
          <a:noFill/>
        </p:spPr>
        <p:txBody>
          <a:bodyPr wrap="square" rtlCol="0">
            <a:spAutoFit/>
          </a:bodyPr>
          <a:lstStyle/>
          <a:p>
            <a:pPr algn="ctr"/>
            <a:r>
              <a:rPr lang="en-US" dirty="0"/>
              <a:t>Notebook/ Python Script:</a:t>
            </a:r>
          </a:p>
          <a:p>
            <a:pPr algn="ctr"/>
            <a:r>
              <a:rPr lang="en-US" dirty="0"/>
              <a:t>A file with lines of code</a:t>
            </a:r>
          </a:p>
          <a:p>
            <a:pPr algn="ctr"/>
            <a:r>
              <a:rPr lang="en-US" dirty="0"/>
              <a:t>“Our punch card with instructions”</a:t>
            </a:r>
          </a:p>
        </p:txBody>
      </p:sp>
      <p:sp>
        <p:nvSpPr>
          <p:cNvPr id="10" name="Right Arrow 9">
            <a:extLst>
              <a:ext uri="{FF2B5EF4-FFF2-40B4-BE49-F238E27FC236}">
                <a16:creationId xmlns:a16="http://schemas.microsoft.com/office/drawing/2014/main" id="{96ACF53B-67F6-4CCB-294D-D4072D7238E8}"/>
              </a:ext>
            </a:extLst>
          </p:cNvPr>
          <p:cNvSpPr/>
          <p:nvPr/>
        </p:nvSpPr>
        <p:spPr>
          <a:xfrm>
            <a:off x="5055213" y="1303223"/>
            <a:ext cx="1045028" cy="555171"/>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4" name="Picture 2">
            <a:extLst>
              <a:ext uri="{FF2B5EF4-FFF2-40B4-BE49-F238E27FC236}">
                <a16:creationId xmlns:a16="http://schemas.microsoft.com/office/drawing/2014/main" id="{A7DA6436-C0A1-73EB-A9B2-25829294A0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6489" y="3636357"/>
            <a:ext cx="1584432" cy="158443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4753DE3-6E3E-C773-905B-80D3E4A349FF}"/>
              </a:ext>
            </a:extLst>
          </p:cNvPr>
          <p:cNvSpPr txBox="1"/>
          <p:nvPr/>
        </p:nvSpPr>
        <p:spPr>
          <a:xfrm>
            <a:off x="865386" y="5378444"/>
            <a:ext cx="3782785" cy="1200329"/>
          </a:xfrm>
          <a:prstGeom prst="rect">
            <a:avLst/>
          </a:prstGeom>
          <a:noFill/>
        </p:spPr>
        <p:txBody>
          <a:bodyPr wrap="square" rtlCol="0">
            <a:spAutoFit/>
          </a:bodyPr>
          <a:lstStyle/>
          <a:p>
            <a:pPr algn="ctr"/>
            <a:r>
              <a:rPr lang="en-US" dirty="0" err="1"/>
              <a:t>Github</a:t>
            </a:r>
            <a:r>
              <a:rPr lang="en-US" dirty="0"/>
              <a:t> Desktop</a:t>
            </a:r>
          </a:p>
          <a:p>
            <a:pPr algn="ctr"/>
            <a:r>
              <a:rPr lang="en-US" dirty="0"/>
              <a:t>A file management system with version control. Great for collaboration </a:t>
            </a:r>
          </a:p>
        </p:txBody>
      </p:sp>
      <p:sp>
        <p:nvSpPr>
          <p:cNvPr id="12" name="Rectangle 11">
            <a:extLst>
              <a:ext uri="{FF2B5EF4-FFF2-40B4-BE49-F238E27FC236}">
                <a16:creationId xmlns:a16="http://schemas.microsoft.com/office/drawing/2014/main" id="{2BE40096-2FFB-52E9-C8B5-76C1D714B2E4}"/>
              </a:ext>
            </a:extLst>
          </p:cNvPr>
          <p:cNvSpPr/>
          <p:nvPr/>
        </p:nvSpPr>
        <p:spPr>
          <a:xfrm>
            <a:off x="789855" y="261260"/>
            <a:ext cx="4092387" cy="630283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4DF9824-FC53-A755-7E5D-8424840A8553}"/>
              </a:ext>
            </a:extLst>
          </p:cNvPr>
          <p:cNvSpPr/>
          <p:nvPr/>
        </p:nvSpPr>
        <p:spPr>
          <a:xfrm>
            <a:off x="6248994" y="261260"/>
            <a:ext cx="5153151" cy="63175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73F262D-4A06-287C-8091-E826E9F5A046}"/>
              </a:ext>
            </a:extLst>
          </p:cNvPr>
          <p:cNvSpPr txBox="1"/>
          <p:nvPr/>
        </p:nvSpPr>
        <p:spPr>
          <a:xfrm>
            <a:off x="9177246" y="5378444"/>
            <a:ext cx="1985963" cy="923330"/>
          </a:xfrm>
          <a:prstGeom prst="rect">
            <a:avLst/>
          </a:prstGeom>
          <a:noFill/>
        </p:spPr>
        <p:txBody>
          <a:bodyPr wrap="square">
            <a:spAutoFit/>
          </a:bodyPr>
          <a:lstStyle/>
          <a:p>
            <a:r>
              <a:rPr lang="en-US" dirty="0"/>
              <a:t>A database system</a:t>
            </a:r>
          </a:p>
          <a:p>
            <a:r>
              <a:rPr lang="en-US" dirty="0"/>
              <a:t>“How to store and access data”</a:t>
            </a:r>
          </a:p>
        </p:txBody>
      </p:sp>
      <p:sp>
        <p:nvSpPr>
          <p:cNvPr id="27" name="TextBox 26">
            <a:extLst>
              <a:ext uri="{FF2B5EF4-FFF2-40B4-BE49-F238E27FC236}">
                <a16:creationId xmlns:a16="http://schemas.microsoft.com/office/drawing/2014/main" id="{331484D5-08FB-D043-CB77-681EE74AB8E3}"/>
              </a:ext>
            </a:extLst>
          </p:cNvPr>
          <p:cNvSpPr txBox="1"/>
          <p:nvPr/>
        </p:nvSpPr>
        <p:spPr>
          <a:xfrm>
            <a:off x="8688942" y="1191831"/>
            <a:ext cx="441191" cy="646331"/>
          </a:xfrm>
          <a:prstGeom prst="rect">
            <a:avLst/>
          </a:prstGeom>
          <a:noFill/>
        </p:spPr>
        <p:txBody>
          <a:bodyPr wrap="square" rtlCol="0">
            <a:spAutoFit/>
          </a:bodyPr>
          <a:lstStyle/>
          <a:p>
            <a:r>
              <a:rPr lang="en-US" sz="3600" dirty="0"/>
              <a:t>+</a:t>
            </a:r>
          </a:p>
        </p:txBody>
      </p:sp>
      <p:sp>
        <p:nvSpPr>
          <p:cNvPr id="28" name="TextBox 27">
            <a:extLst>
              <a:ext uri="{FF2B5EF4-FFF2-40B4-BE49-F238E27FC236}">
                <a16:creationId xmlns:a16="http://schemas.microsoft.com/office/drawing/2014/main" id="{B7184D6A-3930-914B-5199-70B12370F2ED}"/>
              </a:ext>
            </a:extLst>
          </p:cNvPr>
          <p:cNvSpPr txBox="1"/>
          <p:nvPr/>
        </p:nvSpPr>
        <p:spPr>
          <a:xfrm>
            <a:off x="8649368" y="3666907"/>
            <a:ext cx="441191" cy="646331"/>
          </a:xfrm>
          <a:prstGeom prst="rect">
            <a:avLst/>
          </a:prstGeom>
          <a:noFill/>
        </p:spPr>
        <p:txBody>
          <a:bodyPr wrap="square" rtlCol="0">
            <a:spAutoFit/>
          </a:bodyPr>
          <a:lstStyle/>
          <a:p>
            <a:r>
              <a:rPr lang="en-US" sz="3600" dirty="0"/>
              <a:t>+</a:t>
            </a:r>
          </a:p>
        </p:txBody>
      </p:sp>
      <p:pic>
        <p:nvPicPr>
          <p:cNvPr id="12290" name="Picture 2" descr="PostgreSQL Reviews: 560+ User Reviews and Ratings in 2022 | G2">
            <a:extLst>
              <a:ext uri="{FF2B5EF4-FFF2-40B4-BE49-F238E27FC236}">
                <a16:creationId xmlns:a16="http://schemas.microsoft.com/office/drawing/2014/main" id="{5BF925C9-603A-B9EA-B370-A855DFD3ED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75818" y="3623046"/>
            <a:ext cx="1550025" cy="172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970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Project Jupyter | Home">
            <a:extLst>
              <a:ext uri="{FF2B5EF4-FFF2-40B4-BE49-F238E27FC236}">
                <a16:creationId xmlns:a16="http://schemas.microsoft.com/office/drawing/2014/main" id="{414AF20F-30EF-2B03-C1D5-1A986C97D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035" y="587828"/>
            <a:ext cx="3782786" cy="19859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a:extLst>
              <a:ext uri="{FF2B5EF4-FFF2-40B4-BE49-F238E27FC236}">
                <a16:creationId xmlns:a16="http://schemas.microsoft.com/office/drawing/2014/main" id="{3A542BFE-6171-8448-4D83-3799E23CE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1980" y="871154"/>
            <a:ext cx="1270085" cy="12700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5E039D-F766-61FF-A786-9F5B2E1869B0}"/>
              </a:ext>
            </a:extLst>
          </p:cNvPr>
          <p:cNvSpPr txBox="1"/>
          <p:nvPr/>
        </p:nvSpPr>
        <p:spPr>
          <a:xfrm>
            <a:off x="6329989" y="2366411"/>
            <a:ext cx="3282041" cy="1200329"/>
          </a:xfrm>
          <a:prstGeom prst="rect">
            <a:avLst/>
          </a:prstGeom>
          <a:noFill/>
        </p:spPr>
        <p:txBody>
          <a:bodyPr wrap="square" rtlCol="0">
            <a:spAutoFit/>
          </a:bodyPr>
          <a:lstStyle/>
          <a:p>
            <a:r>
              <a:rPr lang="en-US" dirty="0"/>
              <a:t>VS-Code:</a:t>
            </a:r>
          </a:p>
          <a:p>
            <a:r>
              <a:rPr lang="en-US" dirty="0"/>
              <a:t>An Interactive Development Environment (IDE)</a:t>
            </a:r>
          </a:p>
          <a:p>
            <a:r>
              <a:rPr lang="en-US" dirty="0"/>
              <a:t>“Our Machine to Read”</a:t>
            </a:r>
          </a:p>
        </p:txBody>
      </p:sp>
      <p:pic>
        <p:nvPicPr>
          <p:cNvPr id="7" name="Picture 16">
            <a:extLst>
              <a:ext uri="{FF2B5EF4-FFF2-40B4-BE49-F238E27FC236}">
                <a16:creationId xmlns:a16="http://schemas.microsoft.com/office/drawing/2014/main" id="{A9352F8A-1053-0141-2E51-E1C7CD9431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5202" y="813422"/>
            <a:ext cx="1270085" cy="138554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B3B1D16-0CF6-92C1-2396-DA6C5DE72C48}"/>
              </a:ext>
            </a:extLst>
          </p:cNvPr>
          <p:cNvSpPr txBox="1"/>
          <p:nvPr/>
        </p:nvSpPr>
        <p:spPr>
          <a:xfrm>
            <a:off x="9385202" y="2366411"/>
            <a:ext cx="1985963" cy="1200329"/>
          </a:xfrm>
          <a:prstGeom prst="rect">
            <a:avLst/>
          </a:prstGeom>
          <a:noFill/>
        </p:spPr>
        <p:txBody>
          <a:bodyPr wrap="square" rtlCol="0">
            <a:spAutoFit/>
          </a:bodyPr>
          <a:lstStyle/>
          <a:p>
            <a:r>
              <a:rPr lang="en-US" dirty="0"/>
              <a:t>Python:</a:t>
            </a:r>
          </a:p>
          <a:p>
            <a:r>
              <a:rPr lang="en-US" dirty="0"/>
              <a:t>A language</a:t>
            </a:r>
          </a:p>
          <a:p>
            <a:r>
              <a:rPr lang="en-US" dirty="0"/>
              <a:t>“Tells the machine how to read”</a:t>
            </a:r>
          </a:p>
        </p:txBody>
      </p:sp>
      <p:sp>
        <p:nvSpPr>
          <p:cNvPr id="9" name="TextBox 8">
            <a:extLst>
              <a:ext uri="{FF2B5EF4-FFF2-40B4-BE49-F238E27FC236}">
                <a16:creationId xmlns:a16="http://schemas.microsoft.com/office/drawing/2014/main" id="{245C4264-5CC8-3176-613D-2EFAA9A27A2B}"/>
              </a:ext>
            </a:extLst>
          </p:cNvPr>
          <p:cNvSpPr txBox="1"/>
          <p:nvPr/>
        </p:nvSpPr>
        <p:spPr>
          <a:xfrm>
            <a:off x="936812" y="2643409"/>
            <a:ext cx="3782785" cy="923330"/>
          </a:xfrm>
          <a:prstGeom prst="rect">
            <a:avLst/>
          </a:prstGeom>
          <a:noFill/>
        </p:spPr>
        <p:txBody>
          <a:bodyPr wrap="square" rtlCol="0">
            <a:spAutoFit/>
          </a:bodyPr>
          <a:lstStyle/>
          <a:p>
            <a:pPr algn="ctr"/>
            <a:r>
              <a:rPr lang="en-US" dirty="0"/>
              <a:t>Notebook/ Python Script:</a:t>
            </a:r>
          </a:p>
          <a:p>
            <a:pPr algn="ctr"/>
            <a:r>
              <a:rPr lang="en-US" dirty="0"/>
              <a:t>A file with lines of code</a:t>
            </a:r>
          </a:p>
          <a:p>
            <a:pPr algn="ctr"/>
            <a:r>
              <a:rPr lang="en-US" dirty="0"/>
              <a:t>“Our punch card with instructions”</a:t>
            </a:r>
          </a:p>
        </p:txBody>
      </p:sp>
      <p:sp>
        <p:nvSpPr>
          <p:cNvPr id="10" name="Right Arrow 9">
            <a:extLst>
              <a:ext uri="{FF2B5EF4-FFF2-40B4-BE49-F238E27FC236}">
                <a16:creationId xmlns:a16="http://schemas.microsoft.com/office/drawing/2014/main" id="{96ACF53B-67F6-4CCB-294D-D4072D7238E8}"/>
              </a:ext>
            </a:extLst>
          </p:cNvPr>
          <p:cNvSpPr/>
          <p:nvPr/>
        </p:nvSpPr>
        <p:spPr>
          <a:xfrm>
            <a:off x="5055213" y="1303223"/>
            <a:ext cx="1045028" cy="555171"/>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C28BAC6F-636B-1BBD-4306-170188398B63}"/>
              </a:ext>
            </a:extLst>
          </p:cNvPr>
          <p:cNvSpPr txBox="1"/>
          <p:nvPr/>
        </p:nvSpPr>
        <p:spPr>
          <a:xfrm>
            <a:off x="8688942" y="1191831"/>
            <a:ext cx="441191" cy="646331"/>
          </a:xfrm>
          <a:prstGeom prst="rect">
            <a:avLst/>
          </a:prstGeom>
          <a:noFill/>
        </p:spPr>
        <p:txBody>
          <a:bodyPr wrap="square" rtlCol="0">
            <a:spAutoFit/>
          </a:bodyPr>
          <a:lstStyle/>
          <a:p>
            <a:r>
              <a:rPr lang="en-US" sz="3600" dirty="0"/>
              <a:t>+</a:t>
            </a:r>
          </a:p>
        </p:txBody>
      </p:sp>
      <p:pic>
        <p:nvPicPr>
          <p:cNvPr id="14" name="Picture 2">
            <a:extLst>
              <a:ext uri="{FF2B5EF4-FFF2-40B4-BE49-F238E27FC236}">
                <a16:creationId xmlns:a16="http://schemas.microsoft.com/office/drawing/2014/main" id="{A7DA6436-C0A1-73EB-A9B2-25829294A0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6489" y="3636357"/>
            <a:ext cx="1584432" cy="158443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4753DE3-6E3E-C773-905B-80D3E4A349FF}"/>
              </a:ext>
            </a:extLst>
          </p:cNvPr>
          <p:cNvSpPr txBox="1"/>
          <p:nvPr/>
        </p:nvSpPr>
        <p:spPr>
          <a:xfrm>
            <a:off x="865386" y="5378444"/>
            <a:ext cx="3782785" cy="1200329"/>
          </a:xfrm>
          <a:prstGeom prst="rect">
            <a:avLst/>
          </a:prstGeom>
          <a:noFill/>
        </p:spPr>
        <p:txBody>
          <a:bodyPr wrap="square" rtlCol="0">
            <a:spAutoFit/>
          </a:bodyPr>
          <a:lstStyle/>
          <a:p>
            <a:pPr algn="ctr"/>
            <a:r>
              <a:rPr lang="en-US" dirty="0" err="1"/>
              <a:t>Github</a:t>
            </a:r>
            <a:r>
              <a:rPr lang="en-US" dirty="0"/>
              <a:t> Desktop</a:t>
            </a:r>
          </a:p>
          <a:p>
            <a:pPr algn="ctr"/>
            <a:r>
              <a:rPr lang="en-US" dirty="0"/>
              <a:t>A file management system with version control. Great for collaboration </a:t>
            </a:r>
          </a:p>
        </p:txBody>
      </p:sp>
      <p:pic>
        <p:nvPicPr>
          <p:cNvPr id="11268" name="Picture 4">
            <a:extLst>
              <a:ext uri="{FF2B5EF4-FFF2-40B4-BE49-F238E27FC236}">
                <a16:creationId xmlns:a16="http://schemas.microsoft.com/office/drawing/2014/main" id="{F01807C2-4210-50B5-A9F2-AE350AA064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8946" y="4107148"/>
            <a:ext cx="2024871" cy="94781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2BE40096-2FFB-52E9-C8B5-76C1D714B2E4}"/>
              </a:ext>
            </a:extLst>
          </p:cNvPr>
          <p:cNvSpPr/>
          <p:nvPr/>
        </p:nvSpPr>
        <p:spPr>
          <a:xfrm>
            <a:off x="789855" y="261260"/>
            <a:ext cx="4092387" cy="630283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4DF9824-FC53-A755-7E5D-8424840A8553}"/>
              </a:ext>
            </a:extLst>
          </p:cNvPr>
          <p:cNvSpPr/>
          <p:nvPr/>
        </p:nvSpPr>
        <p:spPr>
          <a:xfrm>
            <a:off x="6248994" y="261260"/>
            <a:ext cx="5153151" cy="357595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931AAD7-E0DE-3B6F-5131-66C99E976F8A}"/>
              </a:ext>
            </a:extLst>
          </p:cNvPr>
          <p:cNvSpPr/>
          <p:nvPr/>
        </p:nvSpPr>
        <p:spPr>
          <a:xfrm>
            <a:off x="6267136" y="3837217"/>
            <a:ext cx="5153151" cy="272687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73F262D-4A06-287C-8091-E826E9F5A046}"/>
              </a:ext>
            </a:extLst>
          </p:cNvPr>
          <p:cNvSpPr txBox="1"/>
          <p:nvPr/>
        </p:nvSpPr>
        <p:spPr>
          <a:xfrm>
            <a:off x="9303556" y="5210226"/>
            <a:ext cx="1968615" cy="1200329"/>
          </a:xfrm>
          <a:prstGeom prst="rect">
            <a:avLst/>
          </a:prstGeom>
          <a:noFill/>
        </p:spPr>
        <p:txBody>
          <a:bodyPr wrap="square">
            <a:spAutoFit/>
          </a:bodyPr>
          <a:lstStyle/>
          <a:p>
            <a:r>
              <a:rPr lang="en-US" dirty="0"/>
              <a:t>PostgreSQL:</a:t>
            </a:r>
          </a:p>
          <a:p>
            <a:r>
              <a:rPr lang="en-US" dirty="0"/>
              <a:t>A language to process databases on servers</a:t>
            </a:r>
          </a:p>
        </p:txBody>
      </p:sp>
      <p:pic>
        <p:nvPicPr>
          <p:cNvPr id="11270" name="Picture 6">
            <a:extLst>
              <a:ext uri="{FF2B5EF4-FFF2-40B4-BE49-F238E27FC236}">
                <a16:creationId xmlns:a16="http://schemas.microsoft.com/office/drawing/2014/main" id="{6A521B11-A5C2-F9EB-D0B6-7B6582928D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3164" y="3972001"/>
            <a:ext cx="1108901" cy="114412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250288E-0CC9-B598-5560-A61327A2ABA8}"/>
              </a:ext>
            </a:extLst>
          </p:cNvPr>
          <p:cNvSpPr txBox="1"/>
          <p:nvPr/>
        </p:nvSpPr>
        <p:spPr>
          <a:xfrm>
            <a:off x="6572491" y="5239945"/>
            <a:ext cx="2582949" cy="1200329"/>
          </a:xfrm>
          <a:prstGeom prst="rect">
            <a:avLst/>
          </a:prstGeom>
          <a:noFill/>
        </p:spPr>
        <p:txBody>
          <a:bodyPr wrap="square">
            <a:spAutoFit/>
          </a:bodyPr>
          <a:lstStyle/>
          <a:p>
            <a:r>
              <a:rPr lang="en-US" dirty="0"/>
              <a:t>pgAdmin4:</a:t>
            </a:r>
          </a:p>
          <a:p>
            <a:r>
              <a:rPr lang="en-US" dirty="0"/>
              <a:t>An interactive program for managing data on servers</a:t>
            </a:r>
          </a:p>
        </p:txBody>
      </p:sp>
    </p:spTree>
    <p:extLst>
      <p:ext uri="{BB962C8B-B14F-4D97-AF65-F5344CB8AC3E}">
        <p14:creationId xmlns:p14="http://schemas.microsoft.com/office/powerpoint/2010/main" val="1459576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2495B-95FF-176E-8BA6-7CC47491BAFE}"/>
              </a:ext>
            </a:extLst>
          </p:cNvPr>
          <p:cNvSpPr>
            <a:spLocks noGrp="1"/>
          </p:cNvSpPr>
          <p:nvPr>
            <p:ph type="title"/>
          </p:nvPr>
        </p:nvSpPr>
        <p:spPr/>
        <p:txBody>
          <a:bodyPr/>
          <a:lstStyle/>
          <a:p>
            <a:r>
              <a:rPr lang="en-US" dirty="0"/>
              <a:t>Coding</a:t>
            </a:r>
            <a:r>
              <a:rPr lang="en-US" sz="4800" dirty="0"/>
              <a:t> Ability is not Innate</a:t>
            </a:r>
            <a:endParaRPr lang="en-US" dirty="0"/>
          </a:p>
        </p:txBody>
      </p:sp>
      <p:sp>
        <p:nvSpPr>
          <p:cNvPr id="3" name="Content Placeholder 2">
            <a:extLst>
              <a:ext uri="{FF2B5EF4-FFF2-40B4-BE49-F238E27FC236}">
                <a16:creationId xmlns:a16="http://schemas.microsoft.com/office/drawing/2014/main" id="{548096D9-6B24-78F1-6360-0EC5DF70F30B}"/>
              </a:ext>
            </a:extLst>
          </p:cNvPr>
          <p:cNvSpPr>
            <a:spLocks noGrp="1"/>
          </p:cNvSpPr>
          <p:nvPr>
            <p:ph idx="1"/>
          </p:nvPr>
        </p:nvSpPr>
        <p:spPr/>
        <p:txBody>
          <a:bodyPr/>
          <a:lstStyle/>
          <a:p>
            <a:pPr>
              <a:buFont typeface="Wingdings" panose="05000000000000000000" pitchFamily="2" charset="2"/>
              <a:buChar char="Ø"/>
            </a:pPr>
            <a:endParaRPr lang="en-US" dirty="0"/>
          </a:p>
          <a:p>
            <a:pPr>
              <a:buFont typeface="Wingdings" panose="05000000000000000000" pitchFamily="2" charset="2"/>
              <a:buChar char="Ø"/>
            </a:pPr>
            <a:r>
              <a:rPr lang="en-US" dirty="0"/>
              <a:t> Coding ability can be developed.</a:t>
            </a:r>
          </a:p>
          <a:p>
            <a:pPr>
              <a:buFont typeface="Wingdings" panose="05000000000000000000" pitchFamily="2" charset="2"/>
              <a:buChar char="Ø"/>
            </a:pPr>
            <a:endParaRPr lang="en-US" dirty="0"/>
          </a:p>
          <a:p>
            <a:pPr>
              <a:buFont typeface="Wingdings" panose="05000000000000000000" pitchFamily="2" charset="2"/>
              <a:buChar char="Ø"/>
            </a:pPr>
            <a:r>
              <a:rPr lang="en-US" dirty="0"/>
              <a:t> Data analysis skills can be acquired. </a:t>
            </a:r>
          </a:p>
          <a:p>
            <a:pPr>
              <a:buFont typeface="Wingdings" panose="05000000000000000000" pitchFamily="2" charset="2"/>
              <a:buChar char="Ø"/>
            </a:pPr>
            <a:endParaRPr lang="en-US" dirty="0"/>
          </a:p>
          <a:p>
            <a:pPr>
              <a:buFont typeface="Wingdings" panose="05000000000000000000" pitchFamily="2" charset="2"/>
              <a:buChar char="Ø"/>
            </a:pPr>
            <a:r>
              <a:rPr lang="en-US" sz="2000" dirty="0"/>
              <a:t> Academic skills and abilities are acquired through hard work, mistakes, and perseverance.</a:t>
            </a:r>
          </a:p>
          <a:p>
            <a:pPr>
              <a:buFont typeface="Wingdings" panose="05000000000000000000" pitchFamily="2" charset="2"/>
              <a:buChar char="Ø"/>
            </a:pPr>
            <a:endParaRPr lang="en-US" dirty="0"/>
          </a:p>
          <a:p>
            <a:pPr>
              <a:buFont typeface="Wingdings" panose="05000000000000000000" pitchFamily="2" charset="2"/>
              <a:buChar char="Ø"/>
            </a:pPr>
            <a:r>
              <a:rPr lang="en-US" sz="2000" dirty="0"/>
              <a:t> </a:t>
            </a:r>
            <a:r>
              <a:rPr lang="en-US" sz="2000" dirty="0">
                <a:solidFill>
                  <a:srgbClr val="00B050"/>
                </a:solidFill>
              </a:rPr>
              <a:t>My only goal here is that you learn the material. Please ask me questions!</a:t>
            </a:r>
          </a:p>
          <a:p>
            <a:pPr marL="0" indent="0">
              <a:buNone/>
            </a:pPr>
            <a:endParaRPr lang="en-US" sz="2000" dirty="0"/>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3294579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5086C-E108-6D97-F246-B787CE2A06B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E77975E3-7FDE-5CBE-D5D5-1DEEC17996EC}"/>
              </a:ext>
            </a:extLst>
          </p:cNvPr>
          <p:cNvSpPr>
            <a:spLocks noGrp="1"/>
          </p:cNvSpPr>
          <p:nvPr>
            <p:ph idx="1"/>
          </p:nvPr>
        </p:nvSpPr>
        <p:spPr>
          <a:xfrm>
            <a:off x="1097280" y="1845733"/>
            <a:ext cx="10058400" cy="4201383"/>
          </a:xfrm>
        </p:spPr>
        <p:txBody>
          <a:bodyPr>
            <a:normAutofit fontScale="92500" lnSpcReduction="10000"/>
          </a:bodyPr>
          <a:lstStyle/>
          <a:p>
            <a:endParaRPr lang="en-US" dirty="0"/>
          </a:p>
          <a:p>
            <a:pPr>
              <a:buFont typeface="Wingdings" panose="05000000000000000000" pitchFamily="2" charset="2"/>
              <a:buChar char="Ø"/>
            </a:pPr>
            <a:r>
              <a:rPr lang="en-US" dirty="0"/>
              <a:t> Learn how to work efficiently in a collaborative setting </a:t>
            </a:r>
          </a:p>
          <a:p>
            <a:pPr>
              <a:buFont typeface="Wingdings" panose="05000000000000000000" pitchFamily="2" charset="2"/>
              <a:buChar char="Ø"/>
            </a:pPr>
            <a:endParaRPr lang="en-US" dirty="0"/>
          </a:p>
          <a:p>
            <a:pPr lvl="1">
              <a:buFont typeface="Wingdings" panose="05000000000000000000" pitchFamily="2" charset="2"/>
              <a:buChar char="ü"/>
            </a:pPr>
            <a:r>
              <a:rPr lang="en-US" dirty="0"/>
              <a:t> </a:t>
            </a:r>
            <a:r>
              <a:rPr lang="en-US" sz="1800" dirty="0">
                <a:effectLst/>
                <a:latin typeface="Calibri" panose="020F0502020204030204" pitchFamily="34" charset="0"/>
                <a:ea typeface="Calibri" panose="020F0502020204030204" pitchFamily="34" charset="0"/>
                <a:cs typeface="Arial" panose="020B0604020202020204" pitchFamily="34" charset="0"/>
              </a:rPr>
              <a:t>Understand the version control workflow using GitHub </a:t>
            </a:r>
          </a:p>
          <a:p>
            <a:pPr lvl="1">
              <a:buFont typeface="Wingdings" panose="05000000000000000000" pitchFamily="2" charset="2"/>
              <a:buChar char="ü"/>
            </a:pPr>
            <a:r>
              <a:rPr lang="en-US" dirty="0">
                <a:latin typeface="Calibri" panose="020F0502020204030204" pitchFamily="34" charset="0"/>
                <a:ea typeface="Calibri" panose="020F0502020204030204" pitchFamily="34" charset="0"/>
                <a:cs typeface="Arial" panose="020B0604020202020204" pitchFamily="34" charset="0"/>
              </a:rPr>
              <a:t> Be familiar with cloud computing and other cloud solutions </a:t>
            </a:r>
          </a:p>
          <a:p>
            <a:pPr lvl="1">
              <a:buFont typeface="Wingdings" panose="05000000000000000000" pitchFamily="2" charset="2"/>
              <a:buChar char="ü"/>
            </a:pPr>
            <a:endParaRPr lang="en-US" dirty="0">
              <a:latin typeface="Calibri" panose="020F0502020204030204" pitchFamily="34" charset="0"/>
              <a:ea typeface="Calibri" panose="020F0502020204030204" pitchFamily="34" charset="0"/>
              <a:cs typeface="Arial" panose="020B0604020202020204" pitchFamily="34" charset="0"/>
            </a:endParaRPr>
          </a:p>
          <a:p>
            <a:pPr>
              <a:buFont typeface="Wingdings" panose="05000000000000000000" pitchFamily="2" charset="2"/>
              <a:buChar char="Ø"/>
            </a:pPr>
            <a:r>
              <a:rPr lang="en-US" dirty="0">
                <a:latin typeface="Calibri" panose="020F0502020204030204" pitchFamily="34" charset="0"/>
                <a:ea typeface="Calibri" panose="020F0502020204030204" pitchFamily="34" charset="0"/>
                <a:cs typeface="Arial" panose="020B0604020202020204" pitchFamily="34" charset="0"/>
              </a:rPr>
              <a:t> Have a level of understanding of python that allows you to </a:t>
            </a:r>
            <a:r>
              <a:rPr lang="en-US" sz="1800" dirty="0">
                <a:effectLst/>
                <a:latin typeface="Calibri" panose="020F0502020204030204" pitchFamily="34" charset="0"/>
                <a:ea typeface="Calibri" panose="020F0502020204030204" pitchFamily="34" charset="0"/>
                <a:cs typeface="Arial" panose="020B0604020202020204" pitchFamily="34" charset="0"/>
              </a:rPr>
              <a:t>independently program using available resources</a:t>
            </a:r>
          </a:p>
          <a:p>
            <a:pPr lvl="1">
              <a:buFont typeface="Wingdings" panose="05000000000000000000" pitchFamily="2" charset="2"/>
              <a:buChar char="Ø"/>
            </a:pPr>
            <a:endParaRPr lang="en-US" sz="1600" dirty="0">
              <a:latin typeface="Calibri" panose="020F0502020204030204" pitchFamily="34" charset="0"/>
              <a:ea typeface="Calibri" panose="020F0502020204030204" pitchFamily="34" charset="0"/>
              <a:cs typeface="Arial" panose="020B0604020202020204" pitchFamily="34" charset="0"/>
            </a:endParaRPr>
          </a:p>
          <a:p>
            <a:pPr lvl="1">
              <a:buFont typeface="Wingdings" panose="05000000000000000000" pitchFamily="2" charset="2"/>
              <a:buChar char="ü"/>
            </a:pPr>
            <a:r>
              <a:rPr lang="en-US" sz="1600" dirty="0">
                <a:latin typeface="Calibri" panose="020F0502020204030204" pitchFamily="34" charset="0"/>
                <a:ea typeface="Calibri" panose="020F0502020204030204" pitchFamily="34" charset="0"/>
                <a:cs typeface="Arial" panose="020B0604020202020204" pitchFamily="34" charset="0"/>
              </a:rPr>
              <a:t> data types, control flow (if statements and loops), custom functions, object-oriented language, etc.</a:t>
            </a:r>
          </a:p>
          <a:p>
            <a:pPr lvl="1">
              <a:buFont typeface="Wingdings" panose="05000000000000000000" pitchFamily="2" charset="2"/>
              <a:buChar char="ü"/>
            </a:pPr>
            <a:endParaRPr lang="en-US" sz="1600" dirty="0">
              <a:latin typeface="Calibri" panose="020F0502020204030204" pitchFamily="34" charset="0"/>
              <a:ea typeface="Calibri" panose="020F0502020204030204" pitchFamily="34" charset="0"/>
              <a:cs typeface="Arial" panose="020B0604020202020204" pitchFamily="34" charset="0"/>
            </a:endParaRPr>
          </a:p>
          <a:p>
            <a:pPr>
              <a:buFont typeface="Wingdings" panose="05000000000000000000" pitchFamily="2" charset="2"/>
              <a:buChar char="Ø"/>
            </a:pPr>
            <a:r>
              <a:rPr lang="en-US" sz="1800" dirty="0">
                <a:latin typeface="Calibri" panose="020F0502020204030204" pitchFamily="34" charset="0"/>
                <a:ea typeface="Calibri" panose="020F0502020204030204" pitchFamily="34" charset="0"/>
                <a:cs typeface="Arial" panose="020B0604020202020204" pitchFamily="34" charset="0"/>
              </a:rPr>
              <a:t> Being able to manipulate and analyze data using Python and SQL</a:t>
            </a:r>
            <a:endParaRPr lang="en-US" dirty="0"/>
          </a:p>
        </p:txBody>
      </p:sp>
    </p:spTree>
    <p:extLst>
      <p:ext uri="{BB962C8B-B14F-4D97-AF65-F5344CB8AC3E}">
        <p14:creationId xmlns:p14="http://schemas.microsoft.com/office/powerpoint/2010/main" val="1325928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EA1E6-C8F2-8892-7BD0-CE17A455DB27}"/>
              </a:ext>
            </a:extLst>
          </p:cNvPr>
          <p:cNvSpPr>
            <a:spLocks noGrp="1"/>
          </p:cNvSpPr>
          <p:nvPr>
            <p:ph type="title"/>
          </p:nvPr>
        </p:nvSpPr>
        <p:spPr/>
        <p:txBody>
          <a:bodyPr/>
          <a:lstStyle/>
          <a:p>
            <a:r>
              <a:rPr lang="en-US" dirty="0"/>
              <a:t>Assignment and Quizzes</a:t>
            </a:r>
          </a:p>
        </p:txBody>
      </p:sp>
      <p:sp>
        <p:nvSpPr>
          <p:cNvPr id="3" name="Content Placeholder 2">
            <a:extLst>
              <a:ext uri="{FF2B5EF4-FFF2-40B4-BE49-F238E27FC236}">
                <a16:creationId xmlns:a16="http://schemas.microsoft.com/office/drawing/2014/main" id="{EC7332B8-F20A-CCFA-1EA3-244AE8CE4552}"/>
              </a:ext>
            </a:extLst>
          </p:cNvPr>
          <p:cNvSpPr>
            <a:spLocks noGrp="1"/>
          </p:cNvSpPr>
          <p:nvPr>
            <p:ph idx="1"/>
          </p:nvPr>
        </p:nvSpPr>
        <p:spPr>
          <a:xfrm>
            <a:off x="1097280" y="1845734"/>
            <a:ext cx="10058400" cy="4132372"/>
          </a:xfrm>
        </p:spPr>
        <p:txBody>
          <a:bodyPr>
            <a:normAutofit fontScale="55000" lnSpcReduction="20000"/>
          </a:bodyPr>
          <a:lstStyle/>
          <a:p>
            <a:pPr>
              <a:lnSpc>
                <a:spcPct val="120000"/>
              </a:lnSpc>
              <a:buFont typeface="Wingdings" panose="05000000000000000000" pitchFamily="2" charset="2"/>
              <a:buChar char="Ø"/>
            </a:pPr>
            <a:endParaRPr lang="en-US" dirty="0"/>
          </a:p>
          <a:p>
            <a:pPr>
              <a:lnSpc>
                <a:spcPct val="120000"/>
              </a:lnSpc>
              <a:buFont typeface="Wingdings" panose="05000000000000000000" pitchFamily="2" charset="2"/>
              <a:buChar char="Ø"/>
            </a:pPr>
            <a:r>
              <a:rPr lang="en-US" dirty="0"/>
              <a:t> Assignments are 50% of the final grades. The assignments dates are all available already in Canvas. </a:t>
            </a:r>
          </a:p>
          <a:p>
            <a:pPr>
              <a:lnSpc>
                <a:spcPct val="120000"/>
              </a:lnSpc>
              <a:buFont typeface="Wingdings" panose="05000000000000000000" pitchFamily="2" charset="2"/>
              <a:buChar char="Ø"/>
            </a:pPr>
            <a:endParaRPr lang="en-US" dirty="0"/>
          </a:p>
          <a:p>
            <a:pPr>
              <a:lnSpc>
                <a:spcPct val="120000"/>
              </a:lnSpc>
              <a:buFont typeface="Wingdings" panose="05000000000000000000" pitchFamily="2" charset="2"/>
              <a:buChar char="Ø"/>
            </a:pPr>
            <a:r>
              <a:rPr lang="en-US" dirty="0"/>
              <a:t> We will be using </a:t>
            </a:r>
            <a:r>
              <a:rPr lang="en-US" b="1" dirty="0"/>
              <a:t>GitHub classroom and AWS </a:t>
            </a:r>
            <a:r>
              <a:rPr lang="en-US" dirty="0"/>
              <a:t>for the assignments starting from </a:t>
            </a:r>
            <a:r>
              <a:rPr lang="en-US" i="1" dirty="0"/>
              <a:t>Assignment 3.</a:t>
            </a:r>
            <a:r>
              <a:rPr lang="en-US" dirty="0"/>
              <a:t> </a:t>
            </a:r>
            <a:r>
              <a:rPr lang="en-US" dirty="0">
                <a:solidFill>
                  <a:srgbClr val="00B050"/>
                </a:solidFill>
              </a:rPr>
              <a:t>I will explain how to use those technologies in our third class (9/01).</a:t>
            </a:r>
            <a:endParaRPr lang="en-US" i="1" dirty="0">
              <a:solidFill>
                <a:srgbClr val="00B050"/>
              </a:solidFill>
            </a:endParaRPr>
          </a:p>
          <a:p>
            <a:pPr>
              <a:lnSpc>
                <a:spcPct val="120000"/>
              </a:lnSpc>
              <a:buFont typeface="Wingdings" panose="05000000000000000000" pitchFamily="2" charset="2"/>
              <a:buChar char="Ø"/>
            </a:pPr>
            <a:endParaRPr lang="en-US" dirty="0"/>
          </a:p>
          <a:p>
            <a:pPr>
              <a:lnSpc>
                <a:spcPct val="120000"/>
              </a:lnSpc>
              <a:buFont typeface="Wingdings" panose="05000000000000000000" pitchFamily="2" charset="2"/>
              <a:buChar char="Ø"/>
            </a:pPr>
            <a:r>
              <a:rPr lang="en-US" dirty="0"/>
              <a:t> In-class quizzes are 30% of the final grade. You have access to the dates we will be conducting quizzes. In the quiz-days, we will take the las 20 minutes of class to solve the quizzes. </a:t>
            </a:r>
            <a:r>
              <a:rPr lang="en-US" dirty="0">
                <a:solidFill>
                  <a:srgbClr val="00B050"/>
                </a:solidFill>
              </a:rPr>
              <a:t>I will have a practice quiz before Quiz 1 (9/20).</a:t>
            </a:r>
          </a:p>
          <a:p>
            <a:pPr>
              <a:lnSpc>
                <a:spcPct val="120000"/>
              </a:lnSpc>
              <a:buFont typeface="Wingdings" panose="05000000000000000000" pitchFamily="2" charset="2"/>
              <a:buChar char="Ø"/>
            </a:pPr>
            <a:endParaRPr lang="en-US" dirty="0">
              <a:solidFill>
                <a:srgbClr val="00B050"/>
              </a:solidFill>
            </a:endParaRPr>
          </a:p>
          <a:p>
            <a:pPr>
              <a:lnSpc>
                <a:spcPct val="120000"/>
              </a:lnSpc>
              <a:buFont typeface="Wingdings" panose="05000000000000000000" pitchFamily="2" charset="2"/>
              <a:buChar char="Ø"/>
            </a:pPr>
            <a:r>
              <a:rPr lang="en-US" dirty="0">
                <a:solidFill>
                  <a:srgbClr val="00B050"/>
                </a:solidFill>
              </a:rPr>
              <a:t> </a:t>
            </a:r>
            <a:r>
              <a:rPr lang="en-US" dirty="0">
                <a:solidFill>
                  <a:schemeClr val="tx1"/>
                </a:solidFill>
              </a:rPr>
              <a:t>The final project is 20% of the final grade and it is due the last day o class. I will give you the details about the final exam at the start of Module 2. </a:t>
            </a:r>
            <a:endParaRPr lang="en-US" dirty="0"/>
          </a:p>
        </p:txBody>
      </p:sp>
    </p:spTree>
    <p:extLst>
      <p:ext uri="{BB962C8B-B14F-4D97-AF65-F5344CB8AC3E}">
        <p14:creationId xmlns:p14="http://schemas.microsoft.com/office/powerpoint/2010/main" val="640417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32CB0-438A-178B-DEAC-B5036A615C0E}"/>
              </a:ext>
            </a:extLst>
          </p:cNvPr>
          <p:cNvSpPr>
            <a:spLocks noGrp="1"/>
          </p:cNvSpPr>
          <p:nvPr>
            <p:ph type="title"/>
          </p:nvPr>
        </p:nvSpPr>
        <p:spPr>
          <a:xfrm>
            <a:off x="1066800" y="2262052"/>
            <a:ext cx="10058400" cy="1450757"/>
          </a:xfrm>
        </p:spPr>
        <p:txBody>
          <a:bodyPr/>
          <a:lstStyle/>
          <a:p>
            <a:pPr algn="ctr"/>
            <a:r>
              <a:rPr lang="en-US" dirty="0"/>
              <a:t>Questions about the logistics</a:t>
            </a:r>
          </a:p>
        </p:txBody>
      </p:sp>
    </p:spTree>
    <p:extLst>
      <p:ext uri="{BB962C8B-B14F-4D97-AF65-F5344CB8AC3E}">
        <p14:creationId xmlns:p14="http://schemas.microsoft.com/office/powerpoint/2010/main" val="907343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1F7BD-9E52-0D69-31C2-119411276F3C}"/>
              </a:ext>
            </a:extLst>
          </p:cNvPr>
          <p:cNvSpPr>
            <a:spLocks noGrp="1"/>
          </p:cNvSpPr>
          <p:nvPr>
            <p:ph type="title"/>
          </p:nvPr>
        </p:nvSpPr>
        <p:spPr/>
        <p:txBody>
          <a:bodyPr/>
          <a:lstStyle/>
          <a:p>
            <a:r>
              <a:rPr lang="en-US" dirty="0"/>
              <a:t>Before moving to GitHub</a:t>
            </a:r>
          </a:p>
        </p:txBody>
      </p:sp>
      <p:sp>
        <p:nvSpPr>
          <p:cNvPr id="3" name="Content Placeholder 2">
            <a:extLst>
              <a:ext uri="{FF2B5EF4-FFF2-40B4-BE49-F238E27FC236}">
                <a16:creationId xmlns:a16="http://schemas.microsoft.com/office/drawing/2014/main" id="{DA163ADC-2FFA-274F-3D49-5DF52C084831}"/>
              </a:ext>
            </a:extLst>
          </p:cNvPr>
          <p:cNvSpPr>
            <a:spLocks noGrp="1"/>
          </p:cNvSpPr>
          <p:nvPr>
            <p:ph sz="half" idx="1"/>
          </p:nvPr>
        </p:nvSpPr>
        <p:spPr>
          <a:xfrm>
            <a:off x="1097279" y="1845734"/>
            <a:ext cx="4937760" cy="802575"/>
          </a:xfrm>
        </p:spPr>
        <p:txBody>
          <a:bodyPr>
            <a:normAutofit fontScale="85000" lnSpcReduction="20000"/>
          </a:bodyPr>
          <a:lstStyle/>
          <a:p>
            <a:r>
              <a:rPr lang="en-US" b="1" dirty="0"/>
              <a:t>Workflow in your </a:t>
            </a:r>
            <a:r>
              <a:rPr lang="en-US" b="1" u="sng" dirty="0"/>
              <a:t>local</a:t>
            </a:r>
            <a:r>
              <a:rPr lang="en-US" b="1" dirty="0"/>
              <a:t> computers</a:t>
            </a:r>
          </a:p>
          <a:p>
            <a:pPr>
              <a:buFont typeface="Wingdings" panose="05000000000000000000" pitchFamily="2" charset="2"/>
              <a:buChar char="§"/>
            </a:pPr>
            <a:r>
              <a:rPr lang="en-US" dirty="0"/>
              <a:t> Classes 8/25 and 8/30</a:t>
            </a:r>
          </a:p>
          <a:p>
            <a:pPr marL="0" indent="0">
              <a:buNone/>
            </a:pPr>
            <a:endParaRPr lang="en-US" dirty="0"/>
          </a:p>
          <a:p>
            <a:pPr marL="0" indent="0">
              <a:buNone/>
            </a:pPr>
            <a:endParaRPr lang="en-US" dirty="0"/>
          </a:p>
        </p:txBody>
      </p:sp>
      <p:sp>
        <p:nvSpPr>
          <p:cNvPr id="4" name="Content Placeholder 3">
            <a:extLst>
              <a:ext uri="{FF2B5EF4-FFF2-40B4-BE49-F238E27FC236}">
                <a16:creationId xmlns:a16="http://schemas.microsoft.com/office/drawing/2014/main" id="{C9042AFB-E169-3917-543B-987E9F607671}"/>
              </a:ext>
            </a:extLst>
          </p:cNvPr>
          <p:cNvSpPr>
            <a:spLocks noGrp="1"/>
          </p:cNvSpPr>
          <p:nvPr>
            <p:ph sz="half" idx="2"/>
          </p:nvPr>
        </p:nvSpPr>
        <p:spPr>
          <a:xfrm>
            <a:off x="6217920" y="1845735"/>
            <a:ext cx="4937760" cy="1042674"/>
          </a:xfrm>
        </p:spPr>
        <p:txBody>
          <a:bodyPr>
            <a:normAutofit fontScale="85000" lnSpcReduction="20000"/>
          </a:bodyPr>
          <a:lstStyle/>
          <a:p>
            <a:r>
              <a:rPr lang="en-US" b="1" dirty="0"/>
              <a:t>Workflow using </a:t>
            </a:r>
            <a:r>
              <a:rPr lang="en-US" b="1" u="sng" dirty="0"/>
              <a:t>cloud</a:t>
            </a:r>
            <a:r>
              <a:rPr lang="en-US" b="1" dirty="0"/>
              <a:t> computing</a:t>
            </a:r>
          </a:p>
          <a:p>
            <a:pPr>
              <a:buFont typeface="Wingdings" panose="05000000000000000000" pitchFamily="2" charset="2"/>
              <a:buChar char="§"/>
            </a:pPr>
            <a:r>
              <a:rPr lang="en-US" dirty="0"/>
              <a:t> Starting in class 9/01 on</a:t>
            </a:r>
          </a:p>
          <a:p>
            <a:endParaRPr lang="en-US" b="1" dirty="0"/>
          </a:p>
        </p:txBody>
      </p:sp>
      <p:grpSp>
        <p:nvGrpSpPr>
          <p:cNvPr id="6" name="Group 5">
            <a:extLst>
              <a:ext uri="{FF2B5EF4-FFF2-40B4-BE49-F238E27FC236}">
                <a16:creationId xmlns:a16="http://schemas.microsoft.com/office/drawing/2014/main" id="{A8AE97C0-A24F-3FD3-0C4B-AC2F5730A213}"/>
              </a:ext>
            </a:extLst>
          </p:cNvPr>
          <p:cNvGrpSpPr/>
          <p:nvPr/>
        </p:nvGrpSpPr>
        <p:grpSpPr>
          <a:xfrm>
            <a:off x="935575" y="2996784"/>
            <a:ext cx="9374970" cy="3134351"/>
            <a:chOff x="908360" y="3000248"/>
            <a:chExt cx="9374970" cy="3134351"/>
          </a:xfrm>
        </p:grpSpPr>
        <p:pic>
          <p:nvPicPr>
            <p:cNvPr id="1032" name="Picture 8" descr="Computer icon pc icon monitor icon Royalty Free Vector Image">
              <a:extLst>
                <a:ext uri="{FF2B5EF4-FFF2-40B4-BE49-F238E27FC236}">
                  <a16:creationId xmlns:a16="http://schemas.microsoft.com/office/drawing/2014/main" id="{A7208370-16E5-ABC6-64B2-36B2C2E3E8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822" t="21006" r="16672" b="27170"/>
            <a:stretch/>
          </p:blipFill>
          <p:spPr bwMode="auto">
            <a:xfrm>
              <a:off x="908360" y="3403650"/>
              <a:ext cx="836762" cy="66425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3B435C97-3BF0-8429-7419-FD74510FC317}"/>
                </a:ext>
              </a:extLst>
            </p:cNvPr>
            <p:cNvGrpSpPr/>
            <p:nvPr/>
          </p:nvGrpSpPr>
          <p:grpSpPr>
            <a:xfrm>
              <a:off x="2392968" y="3000248"/>
              <a:ext cx="947834" cy="1209444"/>
              <a:chOff x="2229065" y="2857308"/>
              <a:chExt cx="947834" cy="1209444"/>
            </a:xfrm>
          </p:grpSpPr>
          <p:pic>
            <p:nvPicPr>
              <p:cNvPr id="1030" name="Picture 6" descr="Subfolder Icons - Free SVG &amp; PNG Subfolder Images - Noun Project">
                <a:extLst>
                  <a:ext uri="{FF2B5EF4-FFF2-40B4-BE49-F238E27FC236}">
                    <a16:creationId xmlns:a16="http://schemas.microsoft.com/office/drawing/2014/main" id="{AE344F1D-6873-A7D7-CE6D-F118D1F8C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065" y="3118918"/>
                <a:ext cx="947834" cy="9478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4799DC-334B-160D-8BC4-C429B558D2A1}"/>
                  </a:ext>
                </a:extLst>
              </p:cNvPr>
              <p:cNvSpPr txBox="1"/>
              <p:nvPr/>
            </p:nvSpPr>
            <p:spPr>
              <a:xfrm>
                <a:off x="2357925" y="2857308"/>
                <a:ext cx="690113" cy="261610"/>
              </a:xfrm>
              <a:prstGeom prst="rect">
                <a:avLst/>
              </a:prstGeom>
              <a:noFill/>
            </p:spPr>
            <p:txBody>
              <a:bodyPr wrap="square" rtlCol="0">
                <a:spAutoFit/>
              </a:bodyPr>
              <a:lstStyle/>
              <a:p>
                <a:r>
                  <a:rPr lang="en-US" sz="1100" dirty="0"/>
                  <a:t>QTM151</a:t>
                </a:r>
              </a:p>
            </p:txBody>
          </p:sp>
        </p:grpSp>
        <p:pic>
          <p:nvPicPr>
            <p:cNvPr id="1034" name="Picture 10" descr="GitHub Logos and Usage · GitHub">
              <a:extLst>
                <a:ext uri="{FF2B5EF4-FFF2-40B4-BE49-F238E27FC236}">
                  <a16:creationId xmlns:a16="http://schemas.microsoft.com/office/drawing/2014/main" id="{C2DAF586-422C-66AB-EE16-6A09B606A6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9302" y="3131053"/>
              <a:ext cx="1145875" cy="1145875"/>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Left-Right 14">
              <a:extLst>
                <a:ext uri="{FF2B5EF4-FFF2-40B4-BE49-F238E27FC236}">
                  <a16:creationId xmlns:a16="http://schemas.microsoft.com/office/drawing/2014/main" id="{5FFE3A9D-0CEE-3169-46F4-BFC2BA3FE7AF}"/>
                </a:ext>
              </a:extLst>
            </p:cNvPr>
            <p:cNvSpPr/>
            <p:nvPr/>
          </p:nvSpPr>
          <p:spPr>
            <a:xfrm>
              <a:off x="3441940" y="3735775"/>
              <a:ext cx="607362" cy="4571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F52763A3-470C-00B8-4D44-CA402D887CD0}"/>
                </a:ext>
              </a:extLst>
            </p:cNvPr>
            <p:cNvSpPr/>
            <p:nvPr/>
          </p:nvSpPr>
          <p:spPr>
            <a:xfrm>
              <a:off x="1820174" y="3735775"/>
              <a:ext cx="57279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descr="GitHub Student Developer Pack - GitHub Education">
              <a:extLst>
                <a:ext uri="{FF2B5EF4-FFF2-40B4-BE49-F238E27FC236}">
                  <a16:creationId xmlns:a16="http://schemas.microsoft.com/office/drawing/2014/main" id="{508E76CD-5241-5799-51B0-04C7B3BAF7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3332" y="4663914"/>
              <a:ext cx="1359377" cy="4531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What is Git? An overview of Git and why you should use it | by Jatin  Varlyani | Level Up Coding">
              <a:extLst>
                <a:ext uri="{FF2B5EF4-FFF2-40B4-BE49-F238E27FC236}">
                  <a16:creationId xmlns:a16="http://schemas.microsoft.com/office/drawing/2014/main" id="{637C2CE8-4F96-58FF-B3FA-BB9A577E49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1370" y="5111130"/>
              <a:ext cx="708501" cy="39289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BA7D7A8F-39C7-5D7C-DB9F-975EC25076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6159" y="5600651"/>
              <a:ext cx="372691" cy="30311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ACCC3D1D-14DB-BF97-B3B6-92AB32FD9C73}"/>
                </a:ext>
              </a:extLst>
            </p:cNvPr>
            <p:cNvSpPr txBox="1"/>
            <p:nvPr/>
          </p:nvSpPr>
          <p:spPr>
            <a:xfrm>
              <a:off x="3158072" y="5903767"/>
              <a:ext cx="1423359" cy="230832"/>
            </a:xfrm>
            <a:prstGeom prst="rect">
              <a:avLst/>
            </a:prstGeom>
            <a:noFill/>
          </p:spPr>
          <p:txBody>
            <a:bodyPr wrap="square" rtlCol="0">
              <a:spAutoFit/>
            </a:bodyPr>
            <a:lstStyle/>
            <a:p>
              <a:r>
                <a:rPr lang="en-US" sz="900" dirty="0"/>
                <a:t>Or any other code editor</a:t>
              </a:r>
            </a:p>
          </p:txBody>
        </p:sp>
        <p:cxnSp>
          <p:nvCxnSpPr>
            <p:cNvPr id="19" name="Straight Arrow Connector 18">
              <a:extLst>
                <a:ext uri="{FF2B5EF4-FFF2-40B4-BE49-F238E27FC236}">
                  <a16:creationId xmlns:a16="http://schemas.microsoft.com/office/drawing/2014/main" id="{149693F1-E941-A184-E1FC-BB8E32DAC8BF}"/>
                </a:ext>
              </a:extLst>
            </p:cNvPr>
            <p:cNvCxnSpPr>
              <a:stCxn id="1036" idx="0"/>
            </p:cNvCxnSpPr>
            <p:nvPr/>
          </p:nvCxnSpPr>
          <p:spPr>
            <a:xfrm flipH="1" flipV="1">
              <a:off x="3713020" y="3959525"/>
              <a:ext cx="1" cy="70438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20" name="Picture 8" descr="Computer icon pc icon monitor icon Royalty Free Vector Image">
              <a:extLst>
                <a:ext uri="{FF2B5EF4-FFF2-40B4-BE49-F238E27FC236}">
                  <a16:creationId xmlns:a16="http://schemas.microsoft.com/office/drawing/2014/main" id="{D262054A-C786-A57D-B43B-441EAA4F1E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822" t="21006" r="16672" b="27170"/>
            <a:stretch/>
          </p:blipFill>
          <p:spPr bwMode="auto">
            <a:xfrm>
              <a:off x="5996513" y="3481153"/>
              <a:ext cx="836762" cy="6642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GitHub Logos and Usage · GitHub">
              <a:extLst>
                <a:ext uri="{FF2B5EF4-FFF2-40B4-BE49-F238E27FC236}">
                  <a16:creationId xmlns:a16="http://schemas.microsoft.com/office/drawing/2014/main" id="{D63B8146-BCCE-22B9-8F6D-7DBB78AF0A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7455" y="3208556"/>
              <a:ext cx="1145875" cy="1145875"/>
            </a:xfrm>
            <a:prstGeom prst="rect">
              <a:avLst/>
            </a:prstGeom>
            <a:noFill/>
            <a:extLst>
              <a:ext uri="{909E8E84-426E-40DD-AFC4-6F175D3DCCD1}">
                <a14:hiddenFill xmlns:a14="http://schemas.microsoft.com/office/drawing/2010/main">
                  <a:solidFill>
                    <a:srgbClr val="FFFFFF"/>
                  </a:solidFill>
                </a14:hiddenFill>
              </a:ext>
            </a:extLst>
          </p:spPr>
        </p:pic>
        <p:sp>
          <p:nvSpPr>
            <p:cNvPr id="25" name="Arrow: Left-Right 24">
              <a:extLst>
                <a:ext uri="{FF2B5EF4-FFF2-40B4-BE49-F238E27FC236}">
                  <a16:creationId xmlns:a16="http://schemas.microsoft.com/office/drawing/2014/main" id="{00995715-432B-43EE-4AF0-1C8A3F8E8EAA}"/>
                </a:ext>
              </a:extLst>
            </p:cNvPr>
            <p:cNvSpPr/>
            <p:nvPr/>
          </p:nvSpPr>
          <p:spPr>
            <a:xfrm>
              <a:off x="8530093" y="3813278"/>
              <a:ext cx="607362" cy="4571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A13A67E6-7919-7163-ED80-EA7E41AD1642}"/>
                </a:ext>
              </a:extLst>
            </p:cNvPr>
            <p:cNvSpPr/>
            <p:nvPr/>
          </p:nvSpPr>
          <p:spPr>
            <a:xfrm>
              <a:off x="6908327" y="3813278"/>
              <a:ext cx="57279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4" name="Picture 20" descr="Amazon Web Services Academy - IE School of Human Sciences &amp; Technology">
              <a:extLst>
                <a:ext uri="{FF2B5EF4-FFF2-40B4-BE49-F238E27FC236}">
                  <a16:creationId xmlns:a16="http://schemas.microsoft.com/office/drawing/2014/main" id="{9BA691B4-35F5-F202-036F-419FA6AD8AF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078" t="23480" r="11670" b="21520"/>
            <a:stretch/>
          </p:blipFill>
          <p:spPr bwMode="auto">
            <a:xfrm>
              <a:off x="7466866" y="3165390"/>
              <a:ext cx="987254" cy="52721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Machine Learning with Amazon SageMaker » Nub8">
              <a:extLst>
                <a:ext uri="{FF2B5EF4-FFF2-40B4-BE49-F238E27FC236}">
                  <a16:creationId xmlns:a16="http://schemas.microsoft.com/office/drawing/2014/main" id="{2CDCF483-C9CE-CDBC-5F5F-B18E3337AC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74247" y="3874368"/>
              <a:ext cx="1010148" cy="430323"/>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3C1B639F-DE2D-8EA1-5F88-D4AFA8A35535}"/>
                </a:ext>
              </a:extLst>
            </p:cNvPr>
            <p:cNvCxnSpPr>
              <a:cxnSpLocks/>
            </p:cNvCxnSpPr>
            <p:nvPr/>
          </p:nvCxnSpPr>
          <p:spPr>
            <a:xfrm>
              <a:off x="7960493" y="3562709"/>
              <a:ext cx="0" cy="360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48" name="Picture 24" descr="IllustrisTNG - Data Access - FAQ">
              <a:extLst>
                <a:ext uri="{FF2B5EF4-FFF2-40B4-BE49-F238E27FC236}">
                  <a16:creationId xmlns:a16="http://schemas.microsoft.com/office/drawing/2014/main" id="{DE0FBD48-3A3A-FE7C-7DEC-182E2F9370C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05850" y="4739334"/>
              <a:ext cx="1010148" cy="45915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918C80EC-8048-5AF1-A536-006EB500D827}"/>
                </a:ext>
              </a:extLst>
            </p:cNvPr>
            <p:cNvCxnSpPr>
              <a:cxnSpLocks/>
            </p:cNvCxnSpPr>
            <p:nvPr/>
          </p:nvCxnSpPr>
          <p:spPr>
            <a:xfrm flipH="1" flipV="1">
              <a:off x="8810924" y="3931110"/>
              <a:ext cx="1" cy="70438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35" name="TextBox 34">
              <a:extLst>
                <a:ext uri="{FF2B5EF4-FFF2-40B4-BE49-F238E27FC236}">
                  <a16:creationId xmlns:a16="http://schemas.microsoft.com/office/drawing/2014/main" id="{4CE30A81-0106-87FB-6802-27494D5CEF08}"/>
                </a:ext>
              </a:extLst>
            </p:cNvPr>
            <p:cNvSpPr txBox="1"/>
            <p:nvPr/>
          </p:nvSpPr>
          <p:spPr>
            <a:xfrm>
              <a:off x="7670044" y="3069365"/>
              <a:ext cx="750496" cy="230832"/>
            </a:xfrm>
            <a:prstGeom prst="rect">
              <a:avLst/>
            </a:prstGeom>
            <a:noFill/>
          </p:spPr>
          <p:txBody>
            <a:bodyPr wrap="square" rtlCol="0">
              <a:spAutoFit/>
            </a:bodyPr>
            <a:lstStyle/>
            <a:p>
              <a:r>
                <a:rPr lang="en-US" sz="900" dirty="0"/>
                <a:t>QTM151</a:t>
              </a:r>
            </a:p>
          </p:txBody>
        </p:sp>
      </p:grpSp>
    </p:spTree>
    <p:extLst>
      <p:ext uri="{BB962C8B-B14F-4D97-AF65-F5344CB8AC3E}">
        <p14:creationId xmlns:p14="http://schemas.microsoft.com/office/powerpoint/2010/main" val="2130142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From the punch card to cloud backup: the history of storage media">
            <a:extLst>
              <a:ext uri="{FF2B5EF4-FFF2-40B4-BE49-F238E27FC236}">
                <a16:creationId xmlns:a16="http://schemas.microsoft.com/office/drawing/2014/main" id="{5A485175-097F-5ECC-DC3F-83AF7B21F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68" y="940878"/>
            <a:ext cx="4501587" cy="45015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FF6F151-717C-3CCB-6A9B-F7287473F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7559" y="1922387"/>
            <a:ext cx="5643716" cy="2538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327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From the punch card to cloud backup: the history of storage media">
            <a:extLst>
              <a:ext uri="{FF2B5EF4-FFF2-40B4-BE49-F238E27FC236}">
                <a16:creationId xmlns:a16="http://schemas.microsoft.com/office/drawing/2014/main" id="{5A485175-097F-5ECC-DC3F-83AF7B21F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68" y="940878"/>
            <a:ext cx="4501587" cy="45015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FF6F151-717C-3CCB-6A9B-F7287473F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531" y="808787"/>
            <a:ext cx="5643716" cy="25385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A4A608-9B36-FFE4-EAC8-3E091B67269E}"/>
              </a:ext>
            </a:extLst>
          </p:cNvPr>
          <p:cNvSpPr txBox="1"/>
          <p:nvPr/>
        </p:nvSpPr>
        <p:spPr>
          <a:xfrm>
            <a:off x="5843440" y="3429000"/>
            <a:ext cx="5387898" cy="2862322"/>
          </a:xfrm>
          <a:prstGeom prst="rect">
            <a:avLst/>
          </a:prstGeom>
          <a:noFill/>
        </p:spPr>
        <p:txBody>
          <a:bodyPr wrap="square" rtlCol="0">
            <a:spAutoFit/>
          </a:bodyPr>
          <a:lstStyle/>
          <a:p>
            <a:r>
              <a:rPr lang="en-US" dirty="0"/>
              <a:t>The person on the left is using a keyboard to create a punched card (right).  Each hole was used to represent a character. You can see the line of code at the top.</a:t>
            </a:r>
          </a:p>
          <a:p>
            <a:endParaRPr lang="en-US" dirty="0"/>
          </a:p>
          <a:p>
            <a:r>
              <a:rPr lang="en-US" dirty="0"/>
              <a:t>Punched cards were fed into machines to run code</a:t>
            </a:r>
          </a:p>
          <a:p>
            <a:endParaRPr lang="en-US" dirty="0"/>
          </a:p>
          <a:p>
            <a:pPr marL="285750" indent="-285750">
              <a:buFontTx/>
              <a:buChar char="-"/>
            </a:pPr>
            <a:r>
              <a:rPr lang="en-US" dirty="0"/>
              <a:t>Were developed by IBM at least as far back as the 1920s, building on ideas from the 19</a:t>
            </a:r>
            <a:r>
              <a:rPr lang="en-US" baseline="30000" dirty="0"/>
              <a:t>th</a:t>
            </a:r>
            <a:r>
              <a:rPr lang="en-US" dirty="0"/>
              <a:t> century </a:t>
            </a:r>
          </a:p>
          <a:p>
            <a:pPr marL="285750" indent="-285750">
              <a:buFontTx/>
              <a:buChar char="-"/>
            </a:pPr>
            <a:r>
              <a:rPr lang="en-US" dirty="0"/>
              <a:t>Huge cultural impact on 20</a:t>
            </a:r>
            <a:r>
              <a:rPr lang="en-US" baseline="30000" dirty="0"/>
              <a:t>th</a:t>
            </a:r>
            <a:r>
              <a:rPr lang="en-US" dirty="0"/>
              <a:t> century programming</a:t>
            </a:r>
          </a:p>
          <a:p>
            <a:pPr marL="285750" indent="-285750">
              <a:buFontTx/>
              <a:buChar char="-"/>
            </a:pPr>
            <a:r>
              <a:rPr lang="en-US" dirty="0"/>
              <a:t>Used with machines of evolving sophistication</a:t>
            </a:r>
          </a:p>
        </p:txBody>
      </p:sp>
      <p:sp>
        <p:nvSpPr>
          <p:cNvPr id="6" name="TextBox 5">
            <a:extLst>
              <a:ext uri="{FF2B5EF4-FFF2-40B4-BE49-F238E27FC236}">
                <a16:creationId xmlns:a16="http://schemas.microsoft.com/office/drawing/2014/main" id="{00DACF04-0349-35B4-E0C2-48DAA1788BFA}"/>
              </a:ext>
            </a:extLst>
          </p:cNvPr>
          <p:cNvSpPr txBox="1"/>
          <p:nvPr/>
        </p:nvSpPr>
        <p:spPr>
          <a:xfrm>
            <a:off x="551089" y="5726047"/>
            <a:ext cx="4625966" cy="630942"/>
          </a:xfrm>
          <a:prstGeom prst="rect">
            <a:avLst/>
          </a:prstGeom>
          <a:noFill/>
        </p:spPr>
        <p:txBody>
          <a:bodyPr wrap="square">
            <a:spAutoFit/>
          </a:bodyPr>
          <a:lstStyle/>
          <a:p>
            <a:r>
              <a:rPr lang="en-US" sz="1200" dirty="0"/>
              <a:t>Source: </a:t>
            </a:r>
            <a:r>
              <a:rPr lang="en-US" sz="1200" dirty="0">
                <a:hlinkClick r:id="rId5"/>
              </a:rPr>
              <a:t>https://www.monotype.com/resources/articles/the-past-present-and-future-of-machine-translation</a:t>
            </a:r>
            <a:endParaRPr lang="en-US" sz="1200" dirty="0"/>
          </a:p>
          <a:p>
            <a:endParaRPr lang="en-US" sz="1050" dirty="0"/>
          </a:p>
        </p:txBody>
      </p:sp>
    </p:spTree>
    <p:extLst>
      <p:ext uri="{BB962C8B-B14F-4D97-AF65-F5344CB8AC3E}">
        <p14:creationId xmlns:p14="http://schemas.microsoft.com/office/powerpoint/2010/main" val="3072914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E037B9D-E067-4920-F047-33EE23D2611A}"/>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2257" y="1935188"/>
            <a:ext cx="7968343" cy="375694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8F3835D-2CCE-B742-CABE-936D72B68EE3}"/>
              </a:ext>
            </a:extLst>
          </p:cNvPr>
          <p:cNvSpPr>
            <a:spLocks noGrp="1"/>
          </p:cNvSpPr>
          <p:nvPr>
            <p:ph type="title"/>
          </p:nvPr>
        </p:nvSpPr>
        <p:spPr/>
        <p:txBody>
          <a:bodyPr>
            <a:normAutofit/>
          </a:bodyPr>
          <a:lstStyle/>
          <a:p>
            <a:r>
              <a:rPr lang="en-US" dirty="0"/>
              <a:t>A History of Programming Languages</a:t>
            </a:r>
          </a:p>
        </p:txBody>
      </p:sp>
      <p:sp>
        <p:nvSpPr>
          <p:cNvPr id="7" name="TextBox 6">
            <a:extLst>
              <a:ext uri="{FF2B5EF4-FFF2-40B4-BE49-F238E27FC236}">
                <a16:creationId xmlns:a16="http://schemas.microsoft.com/office/drawing/2014/main" id="{4AD6FE4B-365D-CE1E-1DCF-32DF7E36C687}"/>
              </a:ext>
            </a:extLst>
          </p:cNvPr>
          <p:cNvSpPr txBox="1"/>
          <p:nvPr/>
        </p:nvSpPr>
        <p:spPr>
          <a:xfrm>
            <a:off x="553675" y="5857306"/>
            <a:ext cx="8206467" cy="461665"/>
          </a:xfrm>
          <a:prstGeom prst="rect">
            <a:avLst/>
          </a:prstGeom>
          <a:noFill/>
        </p:spPr>
        <p:txBody>
          <a:bodyPr wrap="square">
            <a:spAutoFit/>
          </a:bodyPr>
          <a:lstStyle/>
          <a:p>
            <a:r>
              <a:rPr lang="en-US" sz="1200"/>
              <a:t>Source: </a:t>
            </a:r>
            <a:r>
              <a:rPr lang="en-US" sz="1200">
                <a:hlinkClick r:id="rId3"/>
              </a:rPr>
              <a:t>https://javaconceptoftheday.com/history-of-programming-languages/</a:t>
            </a:r>
            <a:endParaRPr lang="en-US" sz="1200"/>
          </a:p>
          <a:p>
            <a:endParaRPr lang="en-US" sz="1200" dirty="0"/>
          </a:p>
        </p:txBody>
      </p:sp>
      <p:sp>
        <p:nvSpPr>
          <p:cNvPr id="6" name="Rectangle 5">
            <a:extLst>
              <a:ext uri="{FF2B5EF4-FFF2-40B4-BE49-F238E27FC236}">
                <a16:creationId xmlns:a16="http://schemas.microsoft.com/office/drawing/2014/main" id="{24C07815-C8EF-EF69-A2A7-05A7B33E5C2B}"/>
              </a:ext>
            </a:extLst>
          </p:cNvPr>
          <p:cNvSpPr/>
          <p:nvPr/>
        </p:nvSpPr>
        <p:spPr>
          <a:xfrm>
            <a:off x="5453743" y="2890156"/>
            <a:ext cx="506186" cy="277587"/>
          </a:xfrm>
          <a:prstGeom prst="rect">
            <a:avLst/>
          </a:prstGeom>
          <a:solidFill>
            <a:srgbClr val="FF0000">
              <a:alpha val="4684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6A5F530-C320-BD76-4F14-E2C7E78330FB}"/>
              </a:ext>
            </a:extLst>
          </p:cNvPr>
          <p:cNvSpPr txBox="1"/>
          <p:nvPr/>
        </p:nvSpPr>
        <p:spPr>
          <a:xfrm>
            <a:off x="5164155" y="1506022"/>
            <a:ext cx="1085362" cy="369332"/>
          </a:xfrm>
          <a:prstGeom prst="rect">
            <a:avLst/>
          </a:prstGeom>
          <a:noFill/>
        </p:spPr>
        <p:txBody>
          <a:bodyPr wrap="none" rtlCol="0">
            <a:spAutoFit/>
          </a:bodyPr>
          <a:lstStyle/>
          <a:p>
            <a:r>
              <a:rPr lang="en-US" dirty="0">
                <a:ln>
                  <a:solidFill>
                    <a:srgbClr val="C00000"/>
                  </a:solidFill>
                </a:ln>
              </a:rPr>
              <a:t>That’s us!</a:t>
            </a:r>
          </a:p>
        </p:txBody>
      </p:sp>
      <p:cxnSp>
        <p:nvCxnSpPr>
          <p:cNvPr id="12" name="Straight Arrow Connector 11">
            <a:extLst>
              <a:ext uri="{FF2B5EF4-FFF2-40B4-BE49-F238E27FC236}">
                <a16:creationId xmlns:a16="http://schemas.microsoft.com/office/drawing/2014/main" id="{8F0FA6F5-4627-1375-37B9-71DAD4374FA3}"/>
              </a:ext>
            </a:extLst>
          </p:cNvPr>
          <p:cNvCxnSpPr>
            <a:cxnSpLocks/>
          </p:cNvCxnSpPr>
          <p:nvPr/>
        </p:nvCxnSpPr>
        <p:spPr>
          <a:xfrm>
            <a:off x="5453743" y="1875354"/>
            <a:ext cx="0" cy="101480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9A6FFCC-E50B-2A6B-E473-C5F36CDA83D2}"/>
              </a:ext>
            </a:extLst>
          </p:cNvPr>
          <p:cNvSpPr txBox="1"/>
          <p:nvPr/>
        </p:nvSpPr>
        <p:spPr>
          <a:xfrm>
            <a:off x="8900188" y="1618335"/>
            <a:ext cx="3037114" cy="5078313"/>
          </a:xfrm>
          <a:prstGeom prst="rect">
            <a:avLst/>
          </a:prstGeom>
          <a:noFill/>
        </p:spPr>
        <p:txBody>
          <a:bodyPr wrap="square" rtlCol="0">
            <a:spAutoFit/>
          </a:bodyPr>
          <a:lstStyle/>
          <a:p>
            <a:r>
              <a:rPr lang="en-US" dirty="0"/>
              <a:t>- More recent languages like Python tend to be ”high-level” in the sense that they are easier to read and produce interpretable output</a:t>
            </a:r>
          </a:p>
          <a:p>
            <a:endParaRPr lang="en-US" dirty="0"/>
          </a:p>
          <a:p>
            <a:pPr marL="285750" indent="-285750">
              <a:buFontTx/>
              <a:buChar char="-"/>
            </a:pPr>
            <a:r>
              <a:rPr lang="en-US" dirty="0"/>
              <a:t>Older languages tend to be</a:t>
            </a:r>
          </a:p>
          <a:p>
            <a:r>
              <a:rPr lang="en-US" dirty="0"/>
              <a:t>”low-level” in the sense that they are closer to “machine” code.  They are still around either as a base for high-level languages, or for computing-intensive tasks because they tend to be faster.</a:t>
            </a:r>
          </a:p>
          <a:p>
            <a:pPr marL="285750" indent="-285750">
              <a:buFontTx/>
              <a:buChar char="-"/>
            </a:pPr>
            <a:endParaRPr lang="en-US" dirty="0"/>
          </a:p>
          <a:p>
            <a:pPr marL="285750" indent="-285750">
              <a:buFontTx/>
              <a:buChar char="-"/>
            </a:pPr>
            <a:r>
              <a:rPr lang="en-US" dirty="0"/>
              <a:t>There’s a whole spectrum</a:t>
            </a:r>
          </a:p>
          <a:p>
            <a:r>
              <a:rPr lang="en-US" dirty="0"/>
              <a:t>in between, e.g. C, C++</a:t>
            </a:r>
          </a:p>
          <a:p>
            <a:pPr marL="285750" indent="-285750">
              <a:buFontTx/>
              <a:buChar char="-"/>
            </a:pPr>
            <a:endParaRPr lang="en-US" dirty="0"/>
          </a:p>
        </p:txBody>
      </p:sp>
    </p:spTree>
    <p:extLst>
      <p:ext uri="{BB962C8B-B14F-4D97-AF65-F5344CB8AC3E}">
        <p14:creationId xmlns:p14="http://schemas.microsoft.com/office/powerpoint/2010/main" val="3585363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A man and woman work with an IBM data processing machine in 1957.">
            <a:extLst>
              <a:ext uri="{FF2B5EF4-FFF2-40B4-BE49-F238E27FC236}">
                <a16:creationId xmlns:a16="http://schemas.microsoft.com/office/drawing/2014/main" id="{7AB57BBC-0D8E-8B5E-76CE-FB93D652CE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1234" y="506185"/>
            <a:ext cx="4384223" cy="29228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a:extLst>
              <a:ext uri="{FF2B5EF4-FFF2-40B4-BE49-F238E27FC236}">
                <a16:creationId xmlns:a16="http://schemas.microsoft.com/office/drawing/2014/main" id="{88A3A399-D2CE-E0B6-A1BC-191CF2B03D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923" y="1078365"/>
            <a:ext cx="4415170" cy="1985963"/>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BDE125EE-F04F-C617-0C96-348521917C1A}"/>
              </a:ext>
            </a:extLst>
          </p:cNvPr>
          <p:cNvSpPr/>
          <p:nvPr/>
        </p:nvSpPr>
        <p:spPr>
          <a:xfrm>
            <a:off x="5339443" y="1845129"/>
            <a:ext cx="1045028" cy="555171"/>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B4E13B74-77E7-9009-D1C4-34BD8FE41B9D}"/>
              </a:ext>
            </a:extLst>
          </p:cNvPr>
          <p:cNvSpPr txBox="1"/>
          <p:nvPr/>
        </p:nvSpPr>
        <p:spPr>
          <a:xfrm>
            <a:off x="6119396" y="4196441"/>
            <a:ext cx="5387898" cy="2031325"/>
          </a:xfrm>
          <a:prstGeom prst="rect">
            <a:avLst/>
          </a:prstGeom>
          <a:noFill/>
        </p:spPr>
        <p:txBody>
          <a:bodyPr wrap="square" rtlCol="0">
            <a:spAutoFit/>
          </a:bodyPr>
          <a:lstStyle/>
          <a:p>
            <a:r>
              <a:rPr lang="en-US" dirty="0"/>
              <a:t>-    Punch cards were entered into the slot on the right</a:t>
            </a:r>
          </a:p>
          <a:p>
            <a:pPr marL="285750" indent="-285750">
              <a:buFontTx/>
              <a:buChar char="-"/>
            </a:pPr>
            <a:r>
              <a:rPr lang="en-US" dirty="0"/>
              <a:t>The back panels comprised a single computer</a:t>
            </a:r>
          </a:p>
          <a:p>
            <a:pPr marL="285750" indent="-285750">
              <a:buFontTx/>
              <a:buChar char="-"/>
            </a:pPr>
            <a:r>
              <a:rPr lang="en-US" dirty="0"/>
              <a:t>The computer would process the code and produce an output.</a:t>
            </a:r>
          </a:p>
          <a:p>
            <a:pPr marL="285750" indent="-285750">
              <a:buFontTx/>
              <a:buChar char="-"/>
            </a:pPr>
            <a:endParaRPr lang="en-US" dirty="0"/>
          </a:p>
          <a:p>
            <a:pPr marL="285750" indent="-285750">
              <a:buFontTx/>
              <a:buChar char="-"/>
            </a:pPr>
            <a:endParaRPr lang="en-US" dirty="0"/>
          </a:p>
          <a:p>
            <a:r>
              <a:rPr lang="en-US" dirty="0"/>
              <a:t>The whole process was very modular!</a:t>
            </a:r>
          </a:p>
        </p:txBody>
      </p:sp>
      <p:sp>
        <p:nvSpPr>
          <p:cNvPr id="15" name="TextBox 14">
            <a:extLst>
              <a:ext uri="{FF2B5EF4-FFF2-40B4-BE49-F238E27FC236}">
                <a16:creationId xmlns:a16="http://schemas.microsoft.com/office/drawing/2014/main" id="{7F827922-CE48-422A-2685-B4A6B29FC768}"/>
              </a:ext>
            </a:extLst>
          </p:cNvPr>
          <p:cNvSpPr txBox="1"/>
          <p:nvPr/>
        </p:nvSpPr>
        <p:spPr>
          <a:xfrm>
            <a:off x="6237514" y="3553930"/>
            <a:ext cx="5387898" cy="307777"/>
          </a:xfrm>
          <a:prstGeom prst="rect">
            <a:avLst/>
          </a:prstGeom>
          <a:noFill/>
        </p:spPr>
        <p:txBody>
          <a:bodyPr wrap="square">
            <a:spAutoFit/>
          </a:bodyPr>
          <a:lstStyle/>
          <a:p>
            <a:r>
              <a:rPr lang="en-US" sz="1400" dirty="0"/>
              <a:t>Source: </a:t>
            </a:r>
            <a:r>
              <a:rPr lang="en-US" sz="1400" dirty="0">
                <a:hlinkClick r:id="rId4"/>
              </a:rPr>
              <a:t>https://www.wikiwand.com/en/Punched_card_input/output</a:t>
            </a:r>
            <a:endParaRPr lang="en-US" sz="1400" dirty="0"/>
          </a:p>
        </p:txBody>
      </p:sp>
    </p:spTree>
    <p:extLst>
      <p:ext uri="{BB962C8B-B14F-4D97-AF65-F5344CB8AC3E}">
        <p14:creationId xmlns:p14="http://schemas.microsoft.com/office/powerpoint/2010/main" val="1129240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A man and woman work with an IBM data processing machine in 1957.">
            <a:extLst>
              <a:ext uri="{FF2B5EF4-FFF2-40B4-BE49-F238E27FC236}">
                <a16:creationId xmlns:a16="http://schemas.microsoft.com/office/drawing/2014/main" id="{7AB57BBC-0D8E-8B5E-76CE-FB93D652CE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1234" y="506185"/>
            <a:ext cx="4384223" cy="2922815"/>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Project Jupyter | Home">
            <a:extLst>
              <a:ext uri="{FF2B5EF4-FFF2-40B4-BE49-F238E27FC236}">
                <a16:creationId xmlns:a16="http://schemas.microsoft.com/office/drawing/2014/main" id="{120AB4D3-ECB1-DE71-B2ED-436594DA77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635" y="3429000"/>
            <a:ext cx="3782786" cy="19859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a:extLst>
              <a:ext uri="{FF2B5EF4-FFF2-40B4-BE49-F238E27FC236}">
                <a16:creationId xmlns:a16="http://schemas.microsoft.com/office/drawing/2014/main" id="{88A3A399-D2CE-E0B6-A1BC-191CF2B03D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923" y="1078365"/>
            <a:ext cx="4415170" cy="1985963"/>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F4AB78C3-A4EA-2C6D-96B2-79A55E129E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580" y="3712326"/>
            <a:ext cx="1270085" cy="127008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0FB7742-C7B6-4ECA-56F6-4A9194C6DF9C}"/>
              </a:ext>
            </a:extLst>
          </p:cNvPr>
          <p:cNvSpPr txBox="1"/>
          <p:nvPr/>
        </p:nvSpPr>
        <p:spPr>
          <a:xfrm>
            <a:off x="6558589" y="5207583"/>
            <a:ext cx="3282041" cy="1200329"/>
          </a:xfrm>
          <a:prstGeom prst="rect">
            <a:avLst/>
          </a:prstGeom>
          <a:noFill/>
        </p:spPr>
        <p:txBody>
          <a:bodyPr wrap="square" rtlCol="0">
            <a:spAutoFit/>
          </a:bodyPr>
          <a:lstStyle/>
          <a:p>
            <a:r>
              <a:rPr lang="en-US" dirty="0"/>
              <a:t>VS-Code:</a:t>
            </a:r>
          </a:p>
          <a:p>
            <a:r>
              <a:rPr lang="en-US" dirty="0"/>
              <a:t>An Interactive Development Environment (IDE)</a:t>
            </a:r>
          </a:p>
          <a:p>
            <a:r>
              <a:rPr lang="en-US" dirty="0"/>
              <a:t>“Our Machine to Read”</a:t>
            </a:r>
          </a:p>
        </p:txBody>
      </p:sp>
      <p:pic>
        <p:nvPicPr>
          <p:cNvPr id="7184" name="Picture 16">
            <a:extLst>
              <a:ext uri="{FF2B5EF4-FFF2-40B4-BE49-F238E27FC236}">
                <a16:creationId xmlns:a16="http://schemas.microsoft.com/office/drawing/2014/main" id="{1571F8A5-5098-EEC1-C63A-A88A18CA2A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3802" y="3654594"/>
            <a:ext cx="1270085" cy="138554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D0A1AB9-2D18-9F9C-4529-9D40B2C02E7D}"/>
              </a:ext>
            </a:extLst>
          </p:cNvPr>
          <p:cNvSpPr txBox="1"/>
          <p:nvPr/>
        </p:nvSpPr>
        <p:spPr>
          <a:xfrm>
            <a:off x="9613802" y="5207583"/>
            <a:ext cx="1985963" cy="1200329"/>
          </a:xfrm>
          <a:prstGeom prst="rect">
            <a:avLst/>
          </a:prstGeom>
          <a:noFill/>
        </p:spPr>
        <p:txBody>
          <a:bodyPr wrap="square" rtlCol="0">
            <a:spAutoFit/>
          </a:bodyPr>
          <a:lstStyle/>
          <a:p>
            <a:r>
              <a:rPr lang="en-US" dirty="0"/>
              <a:t>Python:</a:t>
            </a:r>
          </a:p>
          <a:p>
            <a:r>
              <a:rPr lang="en-US" dirty="0"/>
              <a:t>A language</a:t>
            </a:r>
          </a:p>
          <a:p>
            <a:r>
              <a:rPr lang="en-US" dirty="0"/>
              <a:t>“Tells the machine how to read”</a:t>
            </a:r>
          </a:p>
        </p:txBody>
      </p:sp>
      <p:sp>
        <p:nvSpPr>
          <p:cNvPr id="21" name="TextBox 20">
            <a:extLst>
              <a:ext uri="{FF2B5EF4-FFF2-40B4-BE49-F238E27FC236}">
                <a16:creationId xmlns:a16="http://schemas.microsoft.com/office/drawing/2014/main" id="{CBABE35D-A582-DFA1-D288-C083D4701471}"/>
              </a:ext>
            </a:extLst>
          </p:cNvPr>
          <p:cNvSpPr txBox="1"/>
          <p:nvPr/>
        </p:nvSpPr>
        <p:spPr>
          <a:xfrm>
            <a:off x="1165412" y="5484581"/>
            <a:ext cx="3782785" cy="923330"/>
          </a:xfrm>
          <a:prstGeom prst="rect">
            <a:avLst/>
          </a:prstGeom>
          <a:noFill/>
        </p:spPr>
        <p:txBody>
          <a:bodyPr wrap="square" rtlCol="0">
            <a:spAutoFit/>
          </a:bodyPr>
          <a:lstStyle/>
          <a:p>
            <a:pPr algn="ctr"/>
            <a:r>
              <a:rPr lang="en-US" dirty="0"/>
              <a:t>Notebook/ Python Script:</a:t>
            </a:r>
          </a:p>
          <a:p>
            <a:pPr algn="ctr"/>
            <a:r>
              <a:rPr lang="en-US" dirty="0"/>
              <a:t>A file with lines of code</a:t>
            </a:r>
          </a:p>
          <a:p>
            <a:pPr algn="ctr"/>
            <a:r>
              <a:rPr lang="en-US" dirty="0"/>
              <a:t>“Our punch card with instructions”</a:t>
            </a:r>
          </a:p>
        </p:txBody>
      </p:sp>
      <p:sp>
        <p:nvSpPr>
          <p:cNvPr id="11" name="Right Arrow 10">
            <a:extLst>
              <a:ext uri="{FF2B5EF4-FFF2-40B4-BE49-F238E27FC236}">
                <a16:creationId xmlns:a16="http://schemas.microsoft.com/office/drawing/2014/main" id="{BDE125EE-F04F-C617-0C96-348521917C1A}"/>
              </a:ext>
            </a:extLst>
          </p:cNvPr>
          <p:cNvSpPr/>
          <p:nvPr/>
        </p:nvSpPr>
        <p:spPr>
          <a:xfrm>
            <a:off x="5339443" y="1845129"/>
            <a:ext cx="1045028" cy="555171"/>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ight Arrow 22">
            <a:extLst>
              <a:ext uri="{FF2B5EF4-FFF2-40B4-BE49-F238E27FC236}">
                <a16:creationId xmlns:a16="http://schemas.microsoft.com/office/drawing/2014/main" id="{80D9478C-33C2-45F3-8D3F-761328B5565E}"/>
              </a:ext>
            </a:extLst>
          </p:cNvPr>
          <p:cNvSpPr/>
          <p:nvPr/>
        </p:nvSpPr>
        <p:spPr>
          <a:xfrm>
            <a:off x="5283813" y="4144395"/>
            <a:ext cx="1045028" cy="555171"/>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AC122346-C0E3-22DC-1CA4-AA580414E0EC}"/>
              </a:ext>
            </a:extLst>
          </p:cNvPr>
          <p:cNvSpPr txBox="1"/>
          <p:nvPr/>
        </p:nvSpPr>
        <p:spPr>
          <a:xfrm>
            <a:off x="8917542" y="4033003"/>
            <a:ext cx="441191" cy="646331"/>
          </a:xfrm>
          <a:prstGeom prst="rect">
            <a:avLst/>
          </a:prstGeom>
          <a:noFill/>
        </p:spPr>
        <p:txBody>
          <a:bodyPr wrap="square" rtlCol="0">
            <a:spAutoFit/>
          </a:bodyPr>
          <a:lstStyle/>
          <a:p>
            <a:r>
              <a:rPr lang="en-US" sz="3600" dirty="0"/>
              <a:t>+</a:t>
            </a:r>
          </a:p>
        </p:txBody>
      </p:sp>
    </p:spTree>
    <p:extLst>
      <p:ext uri="{BB962C8B-B14F-4D97-AF65-F5344CB8AC3E}">
        <p14:creationId xmlns:p14="http://schemas.microsoft.com/office/powerpoint/2010/main" val="3740240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0A51-440B-A3CF-A517-07218137999D}"/>
              </a:ext>
            </a:extLst>
          </p:cNvPr>
          <p:cNvSpPr>
            <a:spLocks noGrp="1"/>
          </p:cNvSpPr>
          <p:nvPr>
            <p:ph type="title"/>
          </p:nvPr>
        </p:nvSpPr>
        <p:spPr/>
        <p:txBody>
          <a:bodyPr>
            <a:normAutofit/>
          </a:bodyPr>
          <a:lstStyle/>
          <a:p>
            <a:r>
              <a:rPr lang="en-US" dirty="0"/>
              <a:t>Agenda</a:t>
            </a:r>
          </a:p>
        </p:txBody>
      </p:sp>
      <p:graphicFrame>
        <p:nvGraphicFramePr>
          <p:cNvPr id="4" name="Content Placeholder 7">
            <a:extLst>
              <a:ext uri="{FF2B5EF4-FFF2-40B4-BE49-F238E27FC236}">
                <a16:creationId xmlns:a16="http://schemas.microsoft.com/office/drawing/2014/main" id="{6A519A9E-6850-7285-E3AE-0CDFA9067850}"/>
              </a:ext>
            </a:extLst>
          </p:cNvPr>
          <p:cNvGraphicFramePr>
            <a:graphicFrameLocks/>
          </p:cNvGraphicFramePr>
          <p:nvPr>
            <p:extLst>
              <p:ext uri="{D42A27DB-BD31-4B8C-83A1-F6EECF244321}">
                <p14:modId xmlns:p14="http://schemas.microsoft.com/office/powerpoint/2010/main" val="1758168801"/>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5161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F3285-3216-C07A-FB54-01A994D95A80}"/>
              </a:ext>
            </a:extLst>
          </p:cNvPr>
          <p:cNvSpPr>
            <a:spLocks noGrp="1"/>
          </p:cNvSpPr>
          <p:nvPr>
            <p:ph type="title"/>
          </p:nvPr>
        </p:nvSpPr>
        <p:spPr>
          <a:xfrm>
            <a:off x="4719854" y="748156"/>
            <a:ext cx="4592874" cy="1450757"/>
          </a:xfrm>
        </p:spPr>
        <p:txBody>
          <a:bodyPr>
            <a:normAutofit/>
          </a:bodyPr>
          <a:lstStyle/>
          <a:p>
            <a:r>
              <a:rPr lang="en-US" dirty="0"/>
              <a:t>About me</a:t>
            </a:r>
          </a:p>
        </p:txBody>
      </p:sp>
      <p:sp>
        <p:nvSpPr>
          <p:cNvPr id="3" name="Content Placeholder 2">
            <a:extLst>
              <a:ext uri="{FF2B5EF4-FFF2-40B4-BE49-F238E27FC236}">
                <a16:creationId xmlns:a16="http://schemas.microsoft.com/office/drawing/2014/main" id="{3DBCD2F4-630A-1C77-0ABB-6540E0BA0372}"/>
              </a:ext>
            </a:extLst>
          </p:cNvPr>
          <p:cNvSpPr>
            <a:spLocks noGrp="1"/>
          </p:cNvSpPr>
          <p:nvPr>
            <p:ph idx="1"/>
          </p:nvPr>
        </p:nvSpPr>
        <p:spPr>
          <a:xfrm>
            <a:off x="4604657" y="2198914"/>
            <a:ext cx="6945085" cy="3670180"/>
          </a:xfrm>
        </p:spPr>
        <p:txBody>
          <a:bodyPr>
            <a:normAutofit/>
          </a:bodyPr>
          <a:lstStyle/>
          <a:p>
            <a:pPr>
              <a:buFont typeface="Wingdings" panose="05000000000000000000" pitchFamily="2" charset="2"/>
              <a:buChar char="Ø"/>
            </a:pPr>
            <a:r>
              <a:rPr lang="en-US" sz="1800" dirty="0"/>
              <a:t> My name is Alejandro Sanchez</a:t>
            </a:r>
          </a:p>
          <a:p>
            <a:pPr>
              <a:buFont typeface="Wingdings" panose="05000000000000000000" pitchFamily="2" charset="2"/>
              <a:buChar char="Ø"/>
            </a:pPr>
            <a:endParaRPr lang="en-US" sz="1800" dirty="0"/>
          </a:p>
          <a:p>
            <a:pPr>
              <a:buFont typeface="Wingdings" panose="05000000000000000000" pitchFamily="2" charset="2"/>
              <a:buChar char="Ø"/>
            </a:pPr>
            <a:r>
              <a:rPr lang="en-US" sz="1800" dirty="0"/>
              <a:t> I obtained a Ph.D. in Economics at the University of Pennsylvania and did a post-doc at New York University.</a:t>
            </a:r>
          </a:p>
          <a:p>
            <a:pPr marL="0" indent="0">
              <a:buNone/>
            </a:pPr>
            <a:endParaRPr lang="en-US" sz="1800" dirty="0"/>
          </a:p>
          <a:p>
            <a:pPr>
              <a:buFont typeface="Wingdings" panose="05000000000000000000" pitchFamily="2" charset="2"/>
              <a:buChar char="Ø"/>
            </a:pPr>
            <a:r>
              <a:rPr lang="en-US" sz="1800" dirty="0"/>
              <a:t> I’m originally from Colombia.</a:t>
            </a:r>
          </a:p>
          <a:p>
            <a:pPr>
              <a:buFont typeface="Wingdings" panose="05000000000000000000" pitchFamily="2" charset="2"/>
              <a:buChar char="Ø"/>
            </a:pPr>
            <a:endParaRPr lang="en-US" sz="1800" dirty="0"/>
          </a:p>
          <a:p>
            <a:pPr>
              <a:buFont typeface="Wingdings" panose="05000000000000000000" pitchFamily="2" charset="2"/>
              <a:buChar char="Ø"/>
            </a:pPr>
            <a:r>
              <a:rPr lang="en-US" sz="1800" dirty="0"/>
              <a:t> My research focuses on causal inference, machine learning, and network analyses. I contribute new methodologies to find the most effective programs to reduce poverty</a:t>
            </a:r>
          </a:p>
        </p:txBody>
      </p:sp>
      <p:pic>
        <p:nvPicPr>
          <p:cNvPr id="5" name="Picture 4" descr="A view of a city with tall buildings in the background&#10;&#10;Description automatically generated">
            <a:extLst>
              <a:ext uri="{FF2B5EF4-FFF2-40B4-BE49-F238E27FC236}">
                <a16:creationId xmlns:a16="http://schemas.microsoft.com/office/drawing/2014/main" id="{5AF69E3B-B410-0C44-D08A-273D625AF0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103" y="1519661"/>
            <a:ext cx="2273649" cy="1358505"/>
          </a:xfrm>
          <a:prstGeom prst="rect">
            <a:avLst/>
          </a:prstGeom>
        </p:spPr>
      </p:pic>
      <p:pic>
        <p:nvPicPr>
          <p:cNvPr id="6" name="Picture 5" descr="A close up of a map&#10;&#10;Description automatically generated">
            <a:extLst>
              <a:ext uri="{FF2B5EF4-FFF2-40B4-BE49-F238E27FC236}">
                <a16:creationId xmlns:a16="http://schemas.microsoft.com/office/drawing/2014/main" id="{4FDEF727-D481-0451-3C68-0FE04F4006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1103" y="3804828"/>
            <a:ext cx="2295082" cy="1440164"/>
          </a:xfrm>
          <a:prstGeom prst="rect">
            <a:avLst/>
          </a:prstGeom>
        </p:spPr>
      </p:pic>
      <p:sp>
        <p:nvSpPr>
          <p:cNvPr id="7" name="AutoShape 2" descr="No photo description available.">
            <a:extLst>
              <a:ext uri="{FF2B5EF4-FFF2-40B4-BE49-F238E27FC236}">
                <a16:creationId xmlns:a16="http://schemas.microsoft.com/office/drawing/2014/main" id="{C9C9E0C5-FD02-F716-B924-E4719521C9D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45015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Project Jupyter | Home">
            <a:extLst>
              <a:ext uri="{FF2B5EF4-FFF2-40B4-BE49-F238E27FC236}">
                <a16:creationId xmlns:a16="http://schemas.microsoft.com/office/drawing/2014/main" id="{414AF20F-30EF-2B03-C1D5-1A986C97D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035" y="587828"/>
            <a:ext cx="3782786" cy="19859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a:extLst>
              <a:ext uri="{FF2B5EF4-FFF2-40B4-BE49-F238E27FC236}">
                <a16:creationId xmlns:a16="http://schemas.microsoft.com/office/drawing/2014/main" id="{3A542BFE-6171-8448-4D83-3799E23CE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1980" y="871154"/>
            <a:ext cx="1270085" cy="12700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5E039D-F766-61FF-A786-9F5B2E1869B0}"/>
              </a:ext>
            </a:extLst>
          </p:cNvPr>
          <p:cNvSpPr txBox="1"/>
          <p:nvPr/>
        </p:nvSpPr>
        <p:spPr>
          <a:xfrm>
            <a:off x="6329989" y="2366411"/>
            <a:ext cx="3282041" cy="1200329"/>
          </a:xfrm>
          <a:prstGeom prst="rect">
            <a:avLst/>
          </a:prstGeom>
          <a:noFill/>
        </p:spPr>
        <p:txBody>
          <a:bodyPr wrap="square" rtlCol="0">
            <a:spAutoFit/>
          </a:bodyPr>
          <a:lstStyle/>
          <a:p>
            <a:r>
              <a:rPr lang="en-US" dirty="0"/>
              <a:t>VS-Code:</a:t>
            </a:r>
          </a:p>
          <a:p>
            <a:r>
              <a:rPr lang="en-US" dirty="0"/>
              <a:t>An Interactive Development Environment (IDE)</a:t>
            </a:r>
          </a:p>
          <a:p>
            <a:r>
              <a:rPr lang="en-US" dirty="0"/>
              <a:t>“Our Machine to Read”</a:t>
            </a:r>
          </a:p>
        </p:txBody>
      </p:sp>
      <p:pic>
        <p:nvPicPr>
          <p:cNvPr id="7" name="Picture 16">
            <a:extLst>
              <a:ext uri="{FF2B5EF4-FFF2-40B4-BE49-F238E27FC236}">
                <a16:creationId xmlns:a16="http://schemas.microsoft.com/office/drawing/2014/main" id="{A9352F8A-1053-0141-2E51-E1C7CD9431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5202" y="813422"/>
            <a:ext cx="1270085" cy="138554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B3B1D16-0CF6-92C1-2396-DA6C5DE72C48}"/>
              </a:ext>
            </a:extLst>
          </p:cNvPr>
          <p:cNvSpPr txBox="1"/>
          <p:nvPr/>
        </p:nvSpPr>
        <p:spPr>
          <a:xfrm>
            <a:off x="9385202" y="2366411"/>
            <a:ext cx="1985963" cy="1200329"/>
          </a:xfrm>
          <a:prstGeom prst="rect">
            <a:avLst/>
          </a:prstGeom>
          <a:noFill/>
        </p:spPr>
        <p:txBody>
          <a:bodyPr wrap="square" rtlCol="0">
            <a:spAutoFit/>
          </a:bodyPr>
          <a:lstStyle/>
          <a:p>
            <a:r>
              <a:rPr lang="en-US" dirty="0"/>
              <a:t>Python:</a:t>
            </a:r>
          </a:p>
          <a:p>
            <a:r>
              <a:rPr lang="en-US" dirty="0"/>
              <a:t>A language</a:t>
            </a:r>
          </a:p>
          <a:p>
            <a:r>
              <a:rPr lang="en-US" dirty="0"/>
              <a:t>“Tells the machine how to read”</a:t>
            </a:r>
          </a:p>
        </p:txBody>
      </p:sp>
      <p:sp>
        <p:nvSpPr>
          <p:cNvPr id="9" name="TextBox 8">
            <a:extLst>
              <a:ext uri="{FF2B5EF4-FFF2-40B4-BE49-F238E27FC236}">
                <a16:creationId xmlns:a16="http://schemas.microsoft.com/office/drawing/2014/main" id="{245C4264-5CC8-3176-613D-2EFAA9A27A2B}"/>
              </a:ext>
            </a:extLst>
          </p:cNvPr>
          <p:cNvSpPr txBox="1"/>
          <p:nvPr/>
        </p:nvSpPr>
        <p:spPr>
          <a:xfrm>
            <a:off x="936812" y="2643409"/>
            <a:ext cx="3782785" cy="923330"/>
          </a:xfrm>
          <a:prstGeom prst="rect">
            <a:avLst/>
          </a:prstGeom>
          <a:noFill/>
        </p:spPr>
        <p:txBody>
          <a:bodyPr wrap="square" rtlCol="0">
            <a:spAutoFit/>
          </a:bodyPr>
          <a:lstStyle/>
          <a:p>
            <a:pPr algn="ctr"/>
            <a:r>
              <a:rPr lang="en-US" dirty="0"/>
              <a:t>Notebook/ Python Script:</a:t>
            </a:r>
          </a:p>
          <a:p>
            <a:pPr algn="ctr"/>
            <a:r>
              <a:rPr lang="en-US" dirty="0"/>
              <a:t>A file with lines of code</a:t>
            </a:r>
          </a:p>
          <a:p>
            <a:pPr algn="ctr"/>
            <a:r>
              <a:rPr lang="en-US" dirty="0"/>
              <a:t>“Our punch card with instructions”</a:t>
            </a:r>
          </a:p>
        </p:txBody>
      </p:sp>
      <p:sp>
        <p:nvSpPr>
          <p:cNvPr id="10" name="Right Arrow 9">
            <a:extLst>
              <a:ext uri="{FF2B5EF4-FFF2-40B4-BE49-F238E27FC236}">
                <a16:creationId xmlns:a16="http://schemas.microsoft.com/office/drawing/2014/main" id="{96ACF53B-67F6-4CCB-294D-D4072D7238E8}"/>
              </a:ext>
            </a:extLst>
          </p:cNvPr>
          <p:cNvSpPr/>
          <p:nvPr/>
        </p:nvSpPr>
        <p:spPr>
          <a:xfrm>
            <a:off x="5055213" y="1303223"/>
            <a:ext cx="1045028" cy="555171"/>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C28BAC6F-636B-1BBD-4306-170188398B63}"/>
              </a:ext>
            </a:extLst>
          </p:cNvPr>
          <p:cNvSpPr txBox="1"/>
          <p:nvPr/>
        </p:nvSpPr>
        <p:spPr>
          <a:xfrm>
            <a:off x="8688942" y="1191831"/>
            <a:ext cx="441191" cy="646331"/>
          </a:xfrm>
          <a:prstGeom prst="rect">
            <a:avLst/>
          </a:prstGeom>
          <a:noFill/>
        </p:spPr>
        <p:txBody>
          <a:bodyPr wrap="square" rtlCol="0">
            <a:spAutoFit/>
          </a:bodyPr>
          <a:lstStyle/>
          <a:p>
            <a:r>
              <a:rPr lang="en-US" sz="3600" dirty="0"/>
              <a:t>+</a:t>
            </a:r>
          </a:p>
        </p:txBody>
      </p:sp>
      <p:pic>
        <p:nvPicPr>
          <p:cNvPr id="14" name="Picture 2">
            <a:extLst>
              <a:ext uri="{FF2B5EF4-FFF2-40B4-BE49-F238E27FC236}">
                <a16:creationId xmlns:a16="http://schemas.microsoft.com/office/drawing/2014/main" id="{A7DA6436-C0A1-73EB-A9B2-25829294A0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6489" y="3636357"/>
            <a:ext cx="1584432" cy="158443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4753DE3-6E3E-C773-905B-80D3E4A349FF}"/>
              </a:ext>
            </a:extLst>
          </p:cNvPr>
          <p:cNvSpPr txBox="1"/>
          <p:nvPr/>
        </p:nvSpPr>
        <p:spPr>
          <a:xfrm>
            <a:off x="865386" y="5378444"/>
            <a:ext cx="3782785" cy="1200329"/>
          </a:xfrm>
          <a:prstGeom prst="rect">
            <a:avLst/>
          </a:prstGeom>
          <a:noFill/>
        </p:spPr>
        <p:txBody>
          <a:bodyPr wrap="square" rtlCol="0">
            <a:spAutoFit/>
          </a:bodyPr>
          <a:lstStyle/>
          <a:p>
            <a:pPr algn="ctr"/>
            <a:r>
              <a:rPr lang="en-US" dirty="0" err="1"/>
              <a:t>Github</a:t>
            </a:r>
            <a:r>
              <a:rPr lang="en-US" dirty="0"/>
              <a:t> Desktop</a:t>
            </a:r>
          </a:p>
          <a:p>
            <a:pPr algn="ctr"/>
            <a:r>
              <a:rPr lang="en-US" dirty="0"/>
              <a:t>A file management system with version control. Great for collaboration </a:t>
            </a:r>
          </a:p>
        </p:txBody>
      </p:sp>
      <p:sp>
        <p:nvSpPr>
          <p:cNvPr id="12" name="Rectangle 11">
            <a:extLst>
              <a:ext uri="{FF2B5EF4-FFF2-40B4-BE49-F238E27FC236}">
                <a16:creationId xmlns:a16="http://schemas.microsoft.com/office/drawing/2014/main" id="{2BE40096-2FFB-52E9-C8B5-76C1D714B2E4}"/>
              </a:ext>
            </a:extLst>
          </p:cNvPr>
          <p:cNvSpPr/>
          <p:nvPr/>
        </p:nvSpPr>
        <p:spPr>
          <a:xfrm>
            <a:off x="789855" y="261260"/>
            <a:ext cx="4092387" cy="630283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4DF9824-FC53-A755-7E5D-8424840A8553}"/>
              </a:ext>
            </a:extLst>
          </p:cNvPr>
          <p:cNvSpPr/>
          <p:nvPr/>
        </p:nvSpPr>
        <p:spPr>
          <a:xfrm>
            <a:off x="6248994" y="261260"/>
            <a:ext cx="5153151" cy="357595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A3CFD7B-0863-5BDA-D6EF-EDF288A45FBF}"/>
              </a:ext>
            </a:extLst>
          </p:cNvPr>
          <p:cNvSpPr txBox="1"/>
          <p:nvPr/>
        </p:nvSpPr>
        <p:spPr>
          <a:xfrm>
            <a:off x="6137896" y="4583122"/>
            <a:ext cx="5233269" cy="923330"/>
          </a:xfrm>
          <a:prstGeom prst="rect">
            <a:avLst/>
          </a:prstGeom>
          <a:solidFill>
            <a:schemeClr val="accent3">
              <a:lumMod val="20000"/>
              <a:lumOff val="80000"/>
            </a:schemeClr>
          </a:solidFill>
        </p:spPr>
        <p:txBody>
          <a:bodyPr wrap="square" rtlCol="0">
            <a:spAutoFit/>
          </a:bodyPr>
          <a:lstStyle/>
          <a:p>
            <a:pPr marL="285750" indent="-285750" algn="just">
              <a:buFontTx/>
              <a:buChar char="-"/>
            </a:pPr>
            <a:endParaRPr lang="en-US" dirty="0"/>
          </a:p>
          <a:p>
            <a:pPr marL="285750" indent="-285750" algn="just">
              <a:buFontTx/>
              <a:buChar char="-"/>
            </a:pPr>
            <a:r>
              <a:rPr lang="en-US" dirty="0"/>
              <a:t>All the lecture notes will be available on </a:t>
            </a:r>
            <a:r>
              <a:rPr lang="en-US" dirty="0" err="1"/>
              <a:t>Github</a:t>
            </a:r>
            <a:endParaRPr lang="en-US" dirty="0"/>
          </a:p>
          <a:p>
            <a:pPr algn="just"/>
            <a:r>
              <a:rPr lang="en-US" dirty="0"/>
              <a:t>-    See Assignment 2 for details on how to install.</a:t>
            </a:r>
          </a:p>
        </p:txBody>
      </p:sp>
    </p:spTree>
    <p:extLst>
      <p:ext uri="{BB962C8B-B14F-4D97-AF65-F5344CB8AC3E}">
        <p14:creationId xmlns:p14="http://schemas.microsoft.com/office/powerpoint/2010/main" val="20323829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purl.org/dc/terms/"/>
    <ds:schemaRef ds:uri="16c05727-aa75-4e4a-9b5f-8a80a1165891"/>
    <ds:schemaRef ds:uri="http://schemas.microsoft.com/office/2006/documentManagement/types"/>
    <ds:schemaRef ds:uri="http://schemas.openxmlformats.org/package/2006/metadata/core-properties"/>
    <ds:schemaRef ds:uri="http://schemas.microsoft.com/office/infopath/2007/PartnerControls"/>
    <ds:schemaRef ds:uri="http://purl.org/dc/elements/1.1/"/>
    <ds:schemaRef ds:uri="http://www.w3.org/XML/1998/namespace"/>
    <ds:schemaRef ds:uri="71af3243-3dd4-4a8d-8c0d-dd76da1f02a5"/>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3242</TotalTime>
  <Words>1022</Words>
  <Application>Microsoft Macintosh PowerPoint</Application>
  <PresentationFormat>Widescreen</PresentationFormat>
  <Paragraphs>141</Paragraphs>
  <Slides>16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Wingdings</vt:lpstr>
      <vt:lpstr>Office Theme</vt:lpstr>
      <vt:lpstr>QTM 151: Introduction to Statistical Computing II</vt:lpstr>
      <vt:lpstr>PowerPoint Presentation</vt:lpstr>
      <vt:lpstr>PowerPoint Presentation</vt:lpstr>
      <vt:lpstr>A History of Programming Languages</vt:lpstr>
      <vt:lpstr>PowerPoint Presentation</vt:lpstr>
      <vt:lpstr>PowerPoint Presentation</vt:lpstr>
      <vt:lpstr>Agenda</vt:lpstr>
      <vt:lpstr>About me</vt:lpstr>
      <vt:lpstr>PowerPoint Presentation</vt:lpstr>
      <vt:lpstr>PowerPoint Presentation</vt:lpstr>
      <vt:lpstr>PowerPoint Presentation</vt:lpstr>
      <vt:lpstr>Coding Ability is not Innate</vt:lpstr>
      <vt:lpstr>Learning Objectives</vt:lpstr>
      <vt:lpstr>Assignment and Quizzes</vt:lpstr>
      <vt:lpstr>Questions about the logistics</vt:lpstr>
      <vt:lpstr>Before moving to 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QTM 151</dc:title>
  <dc:creator>Juan Estrada</dc:creator>
  <cp:lastModifiedBy>Sanchez Becerra, Alejandro</cp:lastModifiedBy>
  <cp:revision>6</cp:revision>
  <dcterms:created xsi:type="dcterms:W3CDTF">2022-08-18T19:06:53Z</dcterms:created>
  <dcterms:modified xsi:type="dcterms:W3CDTF">2023-01-02T23:13:56Z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